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78" r:id="rId1"/>
  </p:sldMasterIdLst>
  <p:notesMasterIdLst>
    <p:notesMasterId r:id="rId12"/>
  </p:notesMasterIdLst>
  <p:sldIdLst>
    <p:sldId id="267" r:id="rId2"/>
    <p:sldId id="291" r:id="rId3"/>
    <p:sldId id="292" r:id="rId4"/>
    <p:sldId id="293" r:id="rId5"/>
    <p:sldId id="284" r:id="rId6"/>
    <p:sldId id="296" r:id="rId7"/>
    <p:sldId id="282" r:id="rId8"/>
    <p:sldId id="278" r:id="rId9"/>
    <p:sldId id="297" r:id="rId10"/>
    <p:sldId id="281" r:id="rId11"/>
  </p:sldIdLst>
  <p:sldSz cx="13004800" cy="97536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43"/>
    <p:restoredTop sz="94677"/>
  </p:normalViewPr>
  <p:slideViewPr>
    <p:cSldViewPr snapToGrid="0" snapToObjects="1">
      <p:cViewPr varScale="1">
        <p:scale>
          <a:sx n="60" d="100"/>
          <a:sy n="60" d="100"/>
        </p:scale>
        <p:origin x="11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B85FA2-9C1E-EF41-A47B-085D0275D44C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cs-CZ"/>
        </a:p>
      </dgm:t>
    </dgm:pt>
    <dgm:pt modelId="{358B50AC-20A3-8947-BDB2-125596E7E5A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cs-CZ"/>
            <a:t>ZVA - závěrečné vyhodnocení akce</a:t>
          </a:r>
        </a:p>
      </dgm:t>
    </dgm:pt>
    <dgm:pt modelId="{B455AD28-3A26-854D-B049-EDFDF404F26D}" type="parTrans" cxnId="{FE2F7EBB-3254-CE47-987B-47358035F978}">
      <dgm:prSet/>
      <dgm:spPr/>
      <dgm:t>
        <a:bodyPr/>
        <a:lstStyle/>
        <a:p>
          <a:endParaRPr lang="cs-CZ"/>
        </a:p>
      </dgm:t>
    </dgm:pt>
    <dgm:pt modelId="{C1304350-06C9-744B-8AF6-1A499B0F3772}" type="sibTrans" cxnId="{FE2F7EBB-3254-CE47-987B-47358035F978}">
      <dgm:prSet/>
      <dgm:spPr/>
      <dgm:t>
        <a:bodyPr/>
        <a:lstStyle/>
        <a:p>
          <a:endParaRPr lang="cs-CZ"/>
        </a:p>
      </dgm:t>
    </dgm:pt>
    <dgm:pt modelId="{43929781-9342-554B-A7FF-DC0E9706327A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ZADÁVACÍ ŘÍZENÍ na dodavatele stavby</a:t>
          </a:r>
        </a:p>
      </dgm:t>
    </dgm:pt>
    <dgm:pt modelId="{F1B82BEB-02DA-F543-B7E0-63DF8D8270C6}" type="parTrans" cxnId="{6FACA3FD-6BBE-3649-AD15-AE91650F361A}">
      <dgm:prSet/>
      <dgm:spPr/>
      <dgm:t>
        <a:bodyPr/>
        <a:lstStyle/>
        <a:p>
          <a:endParaRPr lang="cs-CZ"/>
        </a:p>
      </dgm:t>
    </dgm:pt>
    <dgm:pt modelId="{9552FCC4-C9D2-9D44-A603-998E1364342A}" type="sibTrans" cxnId="{6FACA3FD-6BBE-3649-AD15-AE91650F361A}">
      <dgm:prSet/>
      <dgm:spPr/>
      <dgm:t>
        <a:bodyPr/>
        <a:lstStyle/>
        <a:p>
          <a:pPr>
            <a:lnSpc>
              <a:spcPct val="100000"/>
            </a:lnSpc>
          </a:pPr>
          <a:endParaRPr lang="cs-CZ"/>
        </a:p>
      </dgm:t>
    </dgm:pt>
    <dgm:pt modelId="{59CB2AC6-0729-5E4F-8BA6-2070B8447CFA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DOTACE                              - žádost</a:t>
          </a:r>
        </a:p>
      </dgm:t>
    </dgm:pt>
    <dgm:pt modelId="{4D70A89D-7197-BB4B-B2DB-D3B37D1D19D8}" type="parTrans" cxnId="{7F0A2D72-C318-6447-83AA-84A26C6DE4C1}">
      <dgm:prSet/>
      <dgm:spPr/>
      <dgm:t>
        <a:bodyPr/>
        <a:lstStyle/>
        <a:p>
          <a:endParaRPr lang="cs-CZ"/>
        </a:p>
      </dgm:t>
    </dgm:pt>
    <dgm:pt modelId="{C2E194E8-B8B9-4F4E-A0ED-00D8953B98D9}" type="sibTrans" cxnId="{7F0A2D72-C318-6447-83AA-84A26C6DE4C1}">
      <dgm:prSet/>
      <dgm:spPr/>
      <dgm:t>
        <a:bodyPr/>
        <a:lstStyle/>
        <a:p>
          <a:pPr>
            <a:lnSpc>
              <a:spcPct val="100000"/>
            </a:lnSpc>
          </a:pPr>
          <a:endParaRPr lang="cs-CZ"/>
        </a:p>
      </dgm:t>
    </dgm:pt>
    <dgm:pt modelId="{5D4F1173-06A8-1A43-B6B5-C8E246E30504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VÝBĚROVÉ ŘÍZENÍ na zpracovatele PD</a:t>
          </a:r>
        </a:p>
      </dgm:t>
    </dgm:pt>
    <dgm:pt modelId="{8FE71B3E-EA83-A64B-8B4E-60B95D77C5B7}" type="parTrans" cxnId="{917AE884-326E-1145-87A0-D528572A6081}">
      <dgm:prSet/>
      <dgm:spPr/>
      <dgm:t>
        <a:bodyPr/>
        <a:lstStyle/>
        <a:p>
          <a:endParaRPr lang="cs-CZ"/>
        </a:p>
      </dgm:t>
    </dgm:pt>
    <dgm:pt modelId="{D53B062E-3BEA-8443-AF67-4C91DD081C9A}" type="sibTrans" cxnId="{917AE884-326E-1145-87A0-D528572A6081}">
      <dgm:prSet/>
      <dgm:spPr/>
      <dgm:t>
        <a:bodyPr/>
        <a:lstStyle/>
        <a:p>
          <a:pPr>
            <a:lnSpc>
              <a:spcPct val="100000"/>
            </a:lnSpc>
          </a:pPr>
          <a:endParaRPr lang="cs-CZ"/>
        </a:p>
      </dgm:t>
    </dgm:pt>
    <dgm:pt modelId="{695851CF-B4D0-E945-B92E-963910DD8DED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PROJEKTOVÝ ZÁMĚR</a:t>
          </a:r>
        </a:p>
      </dgm:t>
    </dgm:pt>
    <dgm:pt modelId="{3066D7A2-DA59-0B49-8729-82BDDA8F4BF5}" type="parTrans" cxnId="{E908974C-0EE8-0741-96A5-121D00ABF03B}">
      <dgm:prSet/>
      <dgm:spPr/>
      <dgm:t>
        <a:bodyPr/>
        <a:lstStyle/>
        <a:p>
          <a:endParaRPr lang="cs-CZ"/>
        </a:p>
      </dgm:t>
    </dgm:pt>
    <dgm:pt modelId="{2D7C8B60-5C02-E94B-AF41-906CF2652D43}" type="sibTrans" cxnId="{E908974C-0EE8-0741-96A5-121D00ABF03B}">
      <dgm:prSet/>
      <dgm:spPr/>
      <dgm:t>
        <a:bodyPr/>
        <a:lstStyle/>
        <a:p>
          <a:pPr>
            <a:lnSpc>
              <a:spcPct val="100000"/>
            </a:lnSpc>
          </a:pPr>
          <a:endParaRPr lang="cs-CZ"/>
        </a:p>
      </dgm:t>
    </dgm:pt>
    <dgm:pt modelId="{40C142A7-B833-AB4C-B428-1A2137F53E1C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DOTACE                            - administrace</a:t>
          </a:r>
        </a:p>
      </dgm:t>
    </dgm:pt>
    <dgm:pt modelId="{E1D3E337-D59B-ED40-AE04-23AEA059DB7A}" type="parTrans" cxnId="{11BE8D13-5CC5-934A-8BEF-0A61179987D0}">
      <dgm:prSet/>
      <dgm:spPr/>
      <dgm:t>
        <a:bodyPr/>
        <a:lstStyle/>
        <a:p>
          <a:endParaRPr lang="cs-CZ"/>
        </a:p>
      </dgm:t>
    </dgm:pt>
    <dgm:pt modelId="{6F46C2C1-FC09-F745-AF29-D427F1CD514C}" type="sibTrans" cxnId="{11BE8D13-5CC5-934A-8BEF-0A61179987D0}">
      <dgm:prSet/>
      <dgm:spPr/>
      <dgm:t>
        <a:bodyPr/>
        <a:lstStyle/>
        <a:p>
          <a:pPr>
            <a:lnSpc>
              <a:spcPct val="100000"/>
            </a:lnSpc>
          </a:pPr>
          <a:endParaRPr lang="cs-CZ"/>
        </a:p>
      </dgm:t>
    </dgm:pt>
    <dgm:pt modelId="{0CC95BD8-B3F6-4616-B1EE-CD16A7CAFFB5}" type="pres">
      <dgm:prSet presAssocID="{A0B85FA2-9C1E-EF41-A47B-085D0275D44C}" presName="root" presStyleCnt="0">
        <dgm:presLayoutVars>
          <dgm:dir/>
          <dgm:resizeHandles val="exact"/>
        </dgm:presLayoutVars>
      </dgm:prSet>
      <dgm:spPr/>
    </dgm:pt>
    <dgm:pt modelId="{CA9D2DF2-68B5-4AE2-810D-67A7029012CD}" type="pres">
      <dgm:prSet presAssocID="{A0B85FA2-9C1E-EF41-A47B-085D0275D44C}" presName="container" presStyleCnt="0">
        <dgm:presLayoutVars>
          <dgm:dir/>
          <dgm:resizeHandles val="exact"/>
        </dgm:presLayoutVars>
      </dgm:prSet>
      <dgm:spPr/>
    </dgm:pt>
    <dgm:pt modelId="{A045F4D5-38A3-4B14-9B44-8104CC71D115}" type="pres">
      <dgm:prSet presAssocID="{695851CF-B4D0-E945-B92E-963910DD8DED}" presName="compNode" presStyleCnt="0"/>
      <dgm:spPr/>
    </dgm:pt>
    <dgm:pt modelId="{B823A9F0-4A76-4C13-A17F-2B3CDF9A68BA}" type="pres">
      <dgm:prSet presAssocID="{695851CF-B4D0-E945-B92E-963910DD8DED}" presName="iconBgRect" presStyleLbl="bgShp" presStyleIdx="0" presStyleCnt="6"/>
      <dgm:spPr/>
    </dgm:pt>
    <dgm:pt modelId="{90CE18DB-70D9-4B40-BC6A-B406D3D60714}" type="pres">
      <dgm:prSet presAssocID="{695851CF-B4D0-E945-B92E-963910DD8DE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Žárovka a ozubené kolečko"/>
        </a:ext>
      </dgm:extLst>
    </dgm:pt>
    <dgm:pt modelId="{F3548251-CACF-4B60-B84A-1B0D9BC8073D}" type="pres">
      <dgm:prSet presAssocID="{695851CF-B4D0-E945-B92E-963910DD8DED}" presName="spaceRect" presStyleCnt="0"/>
      <dgm:spPr/>
    </dgm:pt>
    <dgm:pt modelId="{CD42054D-C0B4-4F07-88A7-514FD805D218}" type="pres">
      <dgm:prSet presAssocID="{695851CF-B4D0-E945-B92E-963910DD8DED}" presName="textRect" presStyleLbl="revTx" presStyleIdx="0" presStyleCnt="6">
        <dgm:presLayoutVars>
          <dgm:chMax val="1"/>
          <dgm:chPref val="1"/>
        </dgm:presLayoutVars>
      </dgm:prSet>
      <dgm:spPr/>
    </dgm:pt>
    <dgm:pt modelId="{9C80FAE1-6DC6-4D7C-8F34-968335A88B5C}" type="pres">
      <dgm:prSet presAssocID="{2D7C8B60-5C02-E94B-AF41-906CF2652D43}" presName="sibTrans" presStyleLbl="sibTrans2D1" presStyleIdx="0" presStyleCnt="0"/>
      <dgm:spPr/>
    </dgm:pt>
    <dgm:pt modelId="{BA2E2C13-173E-4416-A271-E7C75514B2F5}" type="pres">
      <dgm:prSet presAssocID="{5D4F1173-06A8-1A43-B6B5-C8E246E30504}" presName="compNode" presStyleCnt="0"/>
      <dgm:spPr/>
    </dgm:pt>
    <dgm:pt modelId="{D75FFE10-3E03-4C63-9E14-24B4AF0239C8}" type="pres">
      <dgm:prSet presAssocID="{5D4F1173-06A8-1A43-B6B5-C8E246E30504}" presName="iconBgRect" presStyleLbl="bgShp" presStyleIdx="1" presStyleCnt="6"/>
      <dgm:spPr/>
    </dgm:pt>
    <dgm:pt modelId="{4774E3CB-6DC3-4515-AD76-54AD7502BF3D}" type="pres">
      <dgm:prSet presAssocID="{5D4F1173-06A8-1A43-B6B5-C8E246E30504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Černá tabule"/>
        </a:ext>
      </dgm:extLst>
    </dgm:pt>
    <dgm:pt modelId="{FFA0BA92-6F86-46BF-8DD5-194054089363}" type="pres">
      <dgm:prSet presAssocID="{5D4F1173-06A8-1A43-B6B5-C8E246E30504}" presName="spaceRect" presStyleCnt="0"/>
      <dgm:spPr/>
    </dgm:pt>
    <dgm:pt modelId="{E8D92E7A-075E-4E46-8B1B-43F7EE311AD1}" type="pres">
      <dgm:prSet presAssocID="{5D4F1173-06A8-1A43-B6B5-C8E246E30504}" presName="textRect" presStyleLbl="revTx" presStyleIdx="1" presStyleCnt="6">
        <dgm:presLayoutVars>
          <dgm:chMax val="1"/>
          <dgm:chPref val="1"/>
        </dgm:presLayoutVars>
      </dgm:prSet>
      <dgm:spPr/>
    </dgm:pt>
    <dgm:pt modelId="{0EFC4C19-99A3-44F1-994A-D5C576880139}" type="pres">
      <dgm:prSet presAssocID="{D53B062E-3BEA-8443-AF67-4C91DD081C9A}" presName="sibTrans" presStyleLbl="sibTrans2D1" presStyleIdx="0" presStyleCnt="0"/>
      <dgm:spPr/>
    </dgm:pt>
    <dgm:pt modelId="{F1C0A8B3-458B-4766-AEC4-F0AA3155BAD2}" type="pres">
      <dgm:prSet presAssocID="{59CB2AC6-0729-5E4F-8BA6-2070B8447CFA}" presName="compNode" presStyleCnt="0"/>
      <dgm:spPr/>
    </dgm:pt>
    <dgm:pt modelId="{C190139D-DD06-415C-BB7A-50ED032BABC8}" type="pres">
      <dgm:prSet presAssocID="{59CB2AC6-0729-5E4F-8BA6-2070B8447CFA}" presName="iconBgRect" presStyleLbl="bgShp" presStyleIdx="2" presStyleCnt="6"/>
      <dgm:spPr/>
    </dgm:pt>
    <dgm:pt modelId="{3A8513AF-80F5-4792-A061-2478BE877122}" type="pres">
      <dgm:prSet presAssocID="{59CB2AC6-0729-5E4F-8BA6-2070B8447CFA}" presName="iconRect" presStyleLbl="node1" presStyleIdx="2" presStyleCnt="6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49DBD62D-8945-4139-AA9C-080CCB5105EF}" type="pres">
      <dgm:prSet presAssocID="{59CB2AC6-0729-5E4F-8BA6-2070B8447CFA}" presName="spaceRect" presStyleCnt="0"/>
      <dgm:spPr/>
    </dgm:pt>
    <dgm:pt modelId="{BEB635EF-1961-447F-8155-4B83692B5D37}" type="pres">
      <dgm:prSet presAssocID="{59CB2AC6-0729-5E4F-8BA6-2070B8447CFA}" presName="textRect" presStyleLbl="revTx" presStyleIdx="2" presStyleCnt="6">
        <dgm:presLayoutVars>
          <dgm:chMax val="1"/>
          <dgm:chPref val="1"/>
        </dgm:presLayoutVars>
      </dgm:prSet>
      <dgm:spPr/>
    </dgm:pt>
    <dgm:pt modelId="{E8CC82A8-7687-4FB9-B7AE-A4D48A07C913}" type="pres">
      <dgm:prSet presAssocID="{C2E194E8-B8B9-4F4E-A0ED-00D8953B98D9}" presName="sibTrans" presStyleLbl="sibTrans2D1" presStyleIdx="0" presStyleCnt="0"/>
      <dgm:spPr/>
    </dgm:pt>
    <dgm:pt modelId="{EF64112E-F592-4D3D-89FE-15FD372C925A}" type="pres">
      <dgm:prSet presAssocID="{43929781-9342-554B-A7FF-DC0E9706327A}" presName="compNode" presStyleCnt="0"/>
      <dgm:spPr/>
    </dgm:pt>
    <dgm:pt modelId="{A29B23A8-5428-4220-8A5D-2339F8C9C3B6}" type="pres">
      <dgm:prSet presAssocID="{43929781-9342-554B-A7FF-DC0E9706327A}" presName="iconBgRect" presStyleLbl="bgShp" presStyleIdx="3" presStyleCnt="6"/>
      <dgm:spPr/>
    </dgm:pt>
    <dgm:pt modelId="{103BAD1C-6AE7-400E-84F4-AFAC0BFE0475}" type="pres">
      <dgm:prSet presAssocID="{43929781-9342-554B-A7FF-DC0E9706327A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dozer"/>
        </a:ext>
      </dgm:extLst>
    </dgm:pt>
    <dgm:pt modelId="{27B46D48-74AC-45E6-B43E-0E458ECC5B25}" type="pres">
      <dgm:prSet presAssocID="{43929781-9342-554B-A7FF-DC0E9706327A}" presName="spaceRect" presStyleCnt="0"/>
      <dgm:spPr/>
    </dgm:pt>
    <dgm:pt modelId="{8532FC22-E344-4ABE-8915-DE49374EB566}" type="pres">
      <dgm:prSet presAssocID="{43929781-9342-554B-A7FF-DC0E9706327A}" presName="textRect" presStyleLbl="revTx" presStyleIdx="3" presStyleCnt="6">
        <dgm:presLayoutVars>
          <dgm:chMax val="1"/>
          <dgm:chPref val="1"/>
        </dgm:presLayoutVars>
      </dgm:prSet>
      <dgm:spPr/>
    </dgm:pt>
    <dgm:pt modelId="{C105FACE-86D4-4D2D-8316-A5F993EA039C}" type="pres">
      <dgm:prSet presAssocID="{9552FCC4-C9D2-9D44-A603-998E1364342A}" presName="sibTrans" presStyleLbl="sibTrans2D1" presStyleIdx="0" presStyleCnt="0"/>
      <dgm:spPr/>
    </dgm:pt>
    <dgm:pt modelId="{BC150A0A-6325-BA43-BF47-638AE321FBD3}" type="pres">
      <dgm:prSet presAssocID="{40C142A7-B833-AB4C-B428-1A2137F53E1C}" presName="compNode" presStyleCnt="0"/>
      <dgm:spPr/>
    </dgm:pt>
    <dgm:pt modelId="{AD1188A7-3248-F74F-8797-C44E4F7D89DC}" type="pres">
      <dgm:prSet presAssocID="{40C142A7-B833-AB4C-B428-1A2137F53E1C}" presName="iconBgRect" presStyleLbl="bgShp" presStyleIdx="4" presStyleCnt="6"/>
      <dgm:spPr/>
    </dgm:pt>
    <dgm:pt modelId="{4681A454-EE61-E342-A551-66D0ED5BB1B5}" type="pres">
      <dgm:prSet presAssocID="{40C142A7-B833-AB4C-B428-1A2137F53E1C}" presName="iconRect" presStyleLbl="node1" presStyleIdx="4" presStyleCnt="6"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</dgm:pt>
    <dgm:pt modelId="{70032462-2B5C-6D49-8BB4-470A01C9F4DA}" type="pres">
      <dgm:prSet presAssocID="{40C142A7-B833-AB4C-B428-1A2137F53E1C}" presName="spaceRect" presStyleCnt="0"/>
      <dgm:spPr/>
    </dgm:pt>
    <dgm:pt modelId="{5071C21C-DC8B-6E46-AF64-2997A46A0433}" type="pres">
      <dgm:prSet presAssocID="{40C142A7-B833-AB4C-B428-1A2137F53E1C}" presName="textRect" presStyleLbl="revTx" presStyleIdx="4" presStyleCnt="6">
        <dgm:presLayoutVars>
          <dgm:chMax val="1"/>
          <dgm:chPref val="1"/>
        </dgm:presLayoutVars>
      </dgm:prSet>
      <dgm:spPr/>
    </dgm:pt>
    <dgm:pt modelId="{498F4E94-C510-4F48-B84E-5175B56A5AAD}" type="pres">
      <dgm:prSet presAssocID="{6F46C2C1-FC09-F745-AF29-D427F1CD514C}" presName="sibTrans" presStyleLbl="sibTrans2D1" presStyleIdx="0" presStyleCnt="0"/>
      <dgm:spPr/>
    </dgm:pt>
    <dgm:pt modelId="{ADBE2EDC-401B-45F3-B75E-F774FB9DD585}" type="pres">
      <dgm:prSet presAssocID="{358B50AC-20A3-8947-BDB2-125596E7E5A1}" presName="compNode" presStyleCnt="0"/>
      <dgm:spPr/>
    </dgm:pt>
    <dgm:pt modelId="{C0366572-B0C5-4BD5-98F3-490A2508088F}" type="pres">
      <dgm:prSet presAssocID="{358B50AC-20A3-8947-BDB2-125596E7E5A1}" presName="iconBgRect" presStyleLbl="bgShp" presStyleIdx="5" presStyleCnt="6"/>
      <dgm:spPr/>
    </dgm:pt>
    <dgm:pt modelId="{C7C644DD-5CCE-4FFE-BEB8-BA8218AFB9FD}" type="pres">
      <dgm:prSet presAssocID="{358B50AC-20A3-8947-BDB2-125596E7E5A1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uha"/>
        </a:ext>
      </dgm:extLst>
    </dgm:pt>
    <dgm:pt modelId="{8A57DC29-5C53-43E1-98F3-492A4B68A255}" type="pres">
      <dgm:prSet presAssocID="{358B50AC-20A3-8947-BDB2-125596E7E5A1}" presName="spaceRect" presStyleCnt="0"/>
      <dgm:spPr/>
    </dgm:pt>
    <dgm:pt modelId="{E8682B14-FD58-40E3-B0F1-1E199EA34504}" type="pres">
      <dgm:prSet presAssocID="{358B50AC-20A3-8947-BDB2-125596E7E5A1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B9D0160B-8385-D642-B10E-F062C44DFDA2}" type="presOf" srcId="{6F46C2C1-FC09-F745-AF29-D427F1CD514C}" destId="{498F4E94-C510-4F48-B84E-5175B56A5AAD}" srcOrd="0" destOrd="0" presId="urn:microsoft.com/office/officeart/2018/2/layout/IconCircleList"/>
    <dgm:cxn modelId="{11BE8D13-5CC5-934A-8BEF-0A61179987D0}" srcId="{A0B85FA2-9C1E-EF41-A47B-085D0275D44C}" destId="{40C142A7-B833-AB4C-B428-1A2137F53E1C}" srcOrd="4" destOrd="0" parTransId="{E1D3E337-D59B-ED40-AE04-23AEA059DB7A}" sibTransId="{6F46C2C1-FC09-F745-AF29-D427F1CD514C}"/>
    <dgm:cxn modelId="{4931ED21-CBDD-EC4E-8476-E67D54FEB56D}" type="presOf" srcId="{9552FCC4-C9D2-9D44-A603-998E1364342A}" destId="{C105FACE-86D4-4D2D-8316-A5F993EA039C}" srcOrd="0" destOrd="0" presId="urn:microsoft.com/office/officeart/2018/2/layout/IconCircleList"/>
    <dgm:cxn modelId="{9E75A928-8BF1-BE44-94DB-77E6FFFBBAF4}" type="presOf" srcId="{59CB2AC6-0729-5E4F-8BA6-2070B8447CFA}" destId="{BEB635EF-1961-447F-8155-4B83692B5D37}" srcOrd="0" destOrd="0" presId="urn:microsoft.com/office/officeart/2018/2/layout/IconCircleList"/>
    <dgm:cxn modelId="{59B11B67-D771-8542-9F71-FE1CBAD57D14}" type="presOf" srcId="{695851CF-B4D0-E945-B92E-963910DD8DED}" destId="{CD42054D-C0B4-4F07-88A7-514FD805D218}" srcOrd="0" destOrd="0" presId="urn:microsoft.com/office/officeart/2018/2/layout/IconCircleList"/>
    <dgm:cxn modelId="{927B9D6B-A11D-4B47-B6F7-43FDF6ADFFC5}" type="presOf" srcId="{43929781-9342-554B-A7FF-DC0E9706327A}" destId="{8532FC22-E344-4ABE-8915-DE49374EB566}" srcOrd="0" destOrd="0" presId="urn:microsoft.com/office/officeart/2018/2/layout/IconCircleList"/>
    <dgm:cxn modelId="{E908974C-0EE8-0741-96A5-121D00ABF03B}" srcId="{A0B85FA2-9C1E-EF41-A47B-085D0275D44C}" destId="{695851CF-B4D0-E945-B92E-963910DD8DED}" srcOrd="0" destOrd="0" parTransId="{3066D7A2-DA59-0B49-8729-82BDDA8F4BF5}" sibTransId="{2D7C8B60-5C02-E94B-AF41-906CF2652D43}"/>
    <dgm:cxn modelId="{7F0A2D72-C318-6447-83AA-84A26C6DE4C1}" srcId="{A0B85FA2-9C1E-EF41-A47B-085D0275D44C}" destId="{59CB2AC6-0729-5E4F-8BA6-2070B8447CFA}" srcOrd="2" destOrd="0" parTransId="{4D70A89D-7197-BB4B-B2DB-D3B37D1D19D8}" sibTransId="{C2E194E8-B8B9-4F4E-A0ED-00D8953B98D9}"/>
    <dgm:cxn modelId="{58C6E053-2761-804A-8185-0AD7119AC2FC}" type="presOf" srcId="{C2E194E8-B8B9-4F4E-A0ED-00D8953B98D9}" destId="{E8CC82A8-7687-4FB9-B7AE-A4D48A07C913}" srcOrd="0" destOrd="0" presId="urn:microsoft.com/office/officeart/2018/2/layout/IconCircleList"/>
    <dgm:cxn modelId="{53B47176-3BC8-BE40-A1D9-B15E724CC944}" type="presOf" srcId="{40C142A7-B833-AB4C-B428-1A2137F53E1C}" destId="{5071C21C-DC8B-6E46-AF64-2997A46A0433}" srcOrd="0" destOrd="0" presId="urn:microsoft.com/office/officeart/2018/2/layout/IconCircleList"/>
    <dgm:cxn modelId="{C8B74B78-4B47-334E-9ACC-B2290F792FE8}" type="presOf" srcId="{5D4F1173-06A8-1A43-B6B5-C8E246E30504}" destId="{E8D92E7A-075E-4E46-8B1B-43F7EE311AD1}" srcOrd="0" destOrd="0" presId="urn:microsoft.com/office/officeart/2018/2/layout/IconCircleList"/>
    <dgm:cxn modelId="{917AE884-326E-1145-87A0-D528572A6081}" srcId="{A0B85FA2-9C1E-EF41-A47B-085D0275D44C}" destId="{5D4F1173-06A8-1A43-B6B5-C8E246E30504}" srcOrd="1" destOrd="0" parTransId="{8FE71B3E-EA83-A64B-8B4E-60B95D77C5B7}" sibTransId="{D53B062E-3BEA-8443-AF67-4C91DD081C9A}"/>
    <dgm:cxn modelId="{99FD559A-634B-A44B-AD4D-6EFD9C3C25D1}" type="presOf" srcId="{A0B85FA2-9C1E-EF41-A47B-085D0275D44C}" destId="{0CC95BD8-B3F6-4616-B1EE-CD16A7CAFFB5}" srcOrd="0" destOrd="0" presId="urn:microsoft.com/office/officeart/2018/2/layout/IconCircleList"/>
    <dgm:cxn modelId="{C12A90A6-8120-BD4D-9408-E97BE0B5E30A}" type="presOf" srcId="{2D7C8B60-5C02-E94B-AF41-906CF2652D43}" destId="{9C80FAE1-6DC6-4D7C-8F34-968335A88B5C}" srcOrd="0" destOrd="0" presId="urn:microsoft.com/office/officeart/2018/2/layout/IconCircleList"/>
    <dgm:cxn modelId="{1B7838B2-DC70-0D46-99D8-2D51A28A5D54}" type="presOf" srcId="{D53B062E-3BEA-8443-AF67-4C91DD081C9A}" destId="{0EFC4C19-99A3-44F1-994A-D5C576880139}" srcOrd="0" destOrd="0" presId="urn:microsoft.com/office/officeart/2018/2/layout/IconCircleList"/>
    <dgm:cxn modelId="{FE2F7EBB-3254-CE47-987B-47358035F978}" srcId="{A0B85FA2-9C1E-EF41-A47B-085D0275D44C}" destId="{358B50AC-20A3-8947-BDB2-125596E7E5A1}" srcOrd="5" destOrd="0" parTransId="{B455AD28-3A26-854D-B049-EDFDF404F26D}" sibTransId="{C1304350-06C9-744B-8AF6-1A499B0F3772}"/>
    <dgm:cxn modelId="{C010D6D1-B768-E947-82D8-8FD875ACCD3F}" type="presOf" srcId="{358B50AC-20A3-8947-BDB2-125596E7E5A1}" destId="{E8682B14-FD58-40E3-B0F1-1E199EA34504}" srcOrd="0" destOrd="0" presId="urn:microsoft.com/office/officeart/2018/2/layout/IconCircleList"/>
    <dgm:cxn modelId="{6FACA3FD-6BBE-3649-AD15-AE91650F361A}" srcId="{A0B85FA2-9C1E-EF41-A47B-085D0275D44C}" destId="{43929781-9342-554B-A7FF-DC0E9706327A}" srcOrd="3" destOrd="0" parTransId="{F1B82BEB-02DA-F543-B7E0-63DF8D8270C6}" sibTransId="{9552FCC4-C9D2-9D44-A603-998E1364342A}"/>
    <dgm:cxn modelId="{562BE21A-7BD4-C84F-8C85-7432F3A6537B}" type="presParOf" srcId="{0CC95BD8-B3F6-4616-B1EE-CD16A7CAFFB5}" destId="{CA9D2DF2-68B5-4AE2-810D-67A7029012CD}" srcOrd="0" destOrd="0" presId="urn:microsoft.com/office/officeart/2018/2/layout/IconCircleList"/>
    <dgm:cxn modelId="{BFD306ED-A080-F547-9F45-9E4516F81DEE}" type="presParOf" srcId="{CA9D2DF2-68B5-4AE2-810D-67A7029012CD}" destId="{A045F4D5-38A3-4B14-9B44-8104CC71D115}" srcOrd="0" destOrd="0" presId="urn:microsoft.com/office/officeart/2018/2/layout/IconCircleList"/>
    <dgm:cxn modelId="{64651FD0-E9E8-E74F-A6DB-5BD2393C1A61}" type="presParOf" srcId="{A045F4D5-38A3-4B14-9B44-8104CC71D115}" destId="{B823A9F0-4A76-4C13-A17F-2B3CDF9A68BA}" srcOrd="0" destOrd="0" presId="urn:microsoft.com/office/officeart/2018/2/layout/IconCircleList"/>
    <dgm:cxn modelId="{92E3B2D0-5AAC-914B-A334-51CE11096854}" type="presParOf" srcId="{A045F4D5-38A3-4B14-9B44-8104CC71D115}" destId="{90CE18DB-70D9-4B40-BC6A-B406D3D60714}" srcOrd="1" destOrd="0" presId="urn:microsoft.com/office/officeart/2018/2/layout/IconCircleList"/>
    <dgm:cxn modelId="{F7C82160-165C-3040-8942-53AAD7BD6D4E}" type="presParOf" srcId="{A045F4D5-38A3-4B14-9B44-8104CC71D115}" destId="{F3548251-CACF-4B60-B84A-1B0D9BC8073D}" srcOrd="2" destOrd="0" presId="urn:microsoft.com/office/officeart/2018/2/layout/IconCircleList"/>
    <dgm:cxn modelId="{5EB90AB7-B285-D543-A4B4-662F0E2D940E}" type="presParOf" srcId="{A045F4D5-38A3-4B14-9B44-8104CC71D115}" destId="{CD42054D-C0B4-4F07-88A7-514FD805D218}" srcOrd="3" destOrd="0" presId="urn:microsoft.com/office/officeart/2018/2/layout/IconCircleList"/>
    <dgm:cxn modelId="{6944A7D0-50CB-3947-8218-4F4FA211188D}" type="presParOf" srcId="{CA9D2DF2-68B5-4AE2-810D-67A7029012CD}" destId="{9C80FAE1-6DC6-4D7C-8F34-968335A88B5C}" srcOrd="1" destOrd="0" presId="urn:microsoft.com/office/officeart/2018/2/layout/IconCircleList"/>
    <dgm:cxn modelId="{46ADD21F-E474-1A4C-B05F-3F74AB2D6CB7}" type="presParOf" srcId="{CA9D2DF2-68B5-4AE2-810D-67A7029012CD}" destId="{BA2E2C13-173E-4416-A271-E7C75514B2F5}" srcOrd="2" destOrd="0" presId="urn:microsoft.com/office/officeart/2018/2/layout/IconCircleList"/>
    <dgm:cxn modelId="{BD572D7A-40A7-C545-BA26-8C4EE9D29559}" type="presParOf" srcId="{BA2E2C13-173E-4416-A271-E7C75514B2F5}" destId="{D75FFE10-3E03-4C63-9E14-24B4AF0239C8}" srcOrd="0" destOrd="0" presId="urn:microsoft.com/office/officeart/2018/2/layout/IconCircleList"/>
    <dgm:cxn modelId="{6715E14E-D70A-C741-A963-5F4916F40E19}" type="presParOf" srcId="{BA2E2C13-173E-4416-A271-E7C75514B2F5}" destId="{4774E3CB-6DC3-4515-AD76-54AD7502BF3D}" srcOrd="1" destOrd="0" presId="urn:microsoft.com/office/officeart/2018/2/layout/IconCircleList"/>
    <dgm:cxn modelId="{2432E7C5-5BBA-4E47-B3A7-630FD7C7A54F}" type="presParOf" srcId="{BA2E2C13-173E-4416-A271-E7C75514B2F5}" destId="{FFA0BA92-6F86-46BF-8DD5-194054089363}" srcOrd="2" destOrd="0" presId="urn:microsoft.com/office/officeart/2018/2/layout/IconCircleList"/>
    <dgm:cxn modelId="{3AE123EC-D97E-D94E-A873-DF2CD4F38998}" type="presParOf" srcId="{BA2E2C13-173E-4416-A271-E7C75514B2F5}" destId="{E8D92E7A-075E-4E46-8B1B-43F7EE311AD1}" srcOrd="3" destOrd="0" presId="urn:microsoft.com/office/officeart/2018/2/layout/IconCircleList"/>
    <dgm:cxn modelId="{1A033B48-9EB7-9B4B-AAD0-A03072687A7F}" type="presParOf" srcId="{CA9D2DF2-68B5-4AE2-810D-67A7029012CD}" destId="{0EFC4C19-99A3-44F1-994A-D5C576880139}" srcOrd="3" destOrd="0" presId="urn:microsoft.com/office/officeart/2018/2/layout/IconCircleList"/>
    <dgm:cxn modelId="{29F7A82F-2CE0-CF40-BB5B-D11B78DC7EC5}" type="presParOf" srcId="{CA9D2DF2-68B5-4AE2-810D-67A7029012CD}" destId="{F1C0A8B3-458B-4766-AEC4-F0AA3155BAD2}" srcOrd="4" destOrd="0" presId="urn:microsoft.com/office/officeart/2018/2/layout/IconCircleList"/>
    <dgm:cxn modelId="{F375C104-7278-3B46-A8DB-2F3AAF211C7E}" type="presParOf" srcId="{F1C0A8B3-458B-4766-AEC4-F0AA3155BAD2}" destId="{C190139D-DD06-415C-BB7A-50ED032BABC8}" srcOrd="0" destOrd="0" presId="urn:microsoft.com/office/officeart/2018/2/layout/IconCircleList"/>
    <dgm:cxn modelId="{FC3582BF-713E-E94E-A84A-AFC314EF2A73}" type="presParOf" srcId="{F1C0A8B3-458B-4766-AEC4-F0AA3155BAD2}" destId="{3A8513AF-80F5-4792-A061-2478BE877122}" srcOrd="1" destOrd="0" presId="urn:microsoft.com/office/officeart/2018/2/layout/IconCircleList"/>
    <dgm:cxn modelId="{3585A546-41B7-504E-ADC9-71D338DEFD2D}" type="presParOf" srcId="{F1C0A8B3-458B-4766-AEC4-F0AA3155BAD2}" destId="{49DBD62D-8945-4139-AA9C-080CCB5105EF}" srcOrd="2" destOrd="0" presId="urn:microsoft.com/office/officeart/2018/2/layout/IconCircleList"/>
    <dgm:cxn modelId="{552A3F1E-9295-6946-8A7F-2525C0952008}" type="presParOf" srcId="{F1C0A8B3-458B-4766-AEC4-F0AA3155BAD2}" destId="{BEB635EF-1961-447F-8155-4B83692B5D37}" srcOrd="3" destOrd="0" presId="urn:microsoft.com/office/officeart/2018/2/layout/IconCircleList"/>
    <dgm:cxn modelId="{5CD09E2D-7674-1047-92B5-E16A78EBBDAC}" type="presParOf" srcId="{CA9D2DF2-68B5-4AE2-810D-67A7029012CD}" destId="{E8CC82A8-7687-4FB9-B7AE-A4D48A07C913}" srcOrd="5" destOrd="0" presId="urn:microsoft.com/office/officeart/2018/2/layout/IconCircleList"/>
    <dgm:cxn modelId="{1DBC5723-9570-FD48-9DD7-3341898B915C}" type="presParOf" srcId="{CA9D2DF2-68B5-4AE2-810D-67A7029012CD}" destId="{EF64112E-F592-4D3D-89FE-15FD372C925A}" srcOrd="6" destOrd="0" presId="urn:microsoft.com/office/officeart/2018/2/layout/IconCircleList"/>
    <dgm:cxn modelId="{E37FF4F1-FF08-C142-AA0D-1F3B39E48CA9}" type="presParOf" srcId="{EF64112E-F592-4D3D-89FE-15FD372C925A}" destId="{A29B23A8-5428-4220-8A5D-2339F8C9C3B6}" srcOrd="0" destOrd="0" presId="urn:microsoft.com/office/officeart/2018/2/layout/IconCircleList"/>
    <dgm:cxn modelId="{68E42CAD-9255-AD45-90A7-688C9E4515C5}" type="presParOf" srcId="{EF64112E-F592-4D3D-89FE-15FD372C925A}" destId="{103BAD1C-6AE7-400E-84F4-AFAC0BFE0475}" srcOrd="1" destOrd="0" presId="urn:microsoft.com/office/officeart/2018/2/layout/IconCircleList"/>
    <dgm:cxn modelId="{4229E42C-7D91-C341-B275-2A2DFA1E4FA6}" type="presParOf" srcId="{EF64112E-F592-4D3D-89FE-15FD372C925A}" destId="{27B46D48-74AC-45E6-B43E-0E458ECC5B25}" srcOrd="2" destOrd="0" presId="urn:microsoft.com/office/officeart/2018/2/layout/IconCircleList"/>
    <dgm:cxn modelId="{8CF6F8F4-5AC5-744D-B2F5-AA25A9885FC7}" type="presParOf" srcId="{EF64112E-F592-4D3D-89FE-15FD372C925A}" destId="{8532FC22-E344-4ABE-8915-DE49374EB566}" srcOrd="3" destOrd="0" presId="urn:microsoft.com/office/officeart/2018/2/layout/IconCircleList"/>
    <dgm:cxn modelId="{D88FC1B4-43C1-5147-8B2C-2E615BB7A179}" type="presParOf" srcId="{CA9D2DF2-68B5-4AE2-810D-67A7029012CD}" destId="{C105FACE-86D4-4D2D-8316-A5F993EA039C}" srcOrd="7" destOrd="0" presId="urn:microsoft.com/office/officeart/2018/2/layout/IconCircleList"/>
    <dgm:cxn modelId="{E59B62DF-90B6-8340-A248-6E615C99B458}" type="presParOf" srcId="{CA9D2DF2-68B5-4AE2-810D-67A7029012CD}" destId="{BC150A0A-6325-BA43-BF47-638AE321FBD3}" srcOrd="8" destOrd="0" presId="urn:microsoft.com/office/officeart/2018/2/layout/IconCircleList"/>
    <dgm:cxn modelId="{6CB63921-163E-1E4C-9173-784A77BB62FD}" type="presParOf" srcId="{BC150A0A-6325-BA43-BF47-638AE321FBD3}" destId="{AD1188A7-3248-F74F-8797-C44E4F7D89DC}" srcOrd="0" destOrd="0" presId="urn:microsoft.com/office/officeart/2018/2/layout/IconCircleList"/>
    <dgm:cxn modelId="{EBB811D4-08F1-714E-B248-78EC65AE3D3A}" type="presParOf" srcId="{BC150A0A-6325-BA43-BF47-638AE321FBD3}" destId="{4681A454-EE61-E342-A551-66D0ED5BB1B5}" srcOrd="1" destOrd="0" presId="urn:microsoft.com/office/officeart/2018/2/layout/IconCircleList"/>
    <dgm:cxn modelId="{4F740B54-76C5-F949-BE30-167FCB9C4EFC}" type="presParOf" srcId="{BC150A0A-6325-BA43-BF47-638AE321FBD3}" destId="{70032462-2B5C-6D49-8BB4-470A01C9F4DA}" srcOrd="2" destOrd="0" presId="urn:microsoft.com/office/officeart/2018/2/layout/IconCircleList"/>
    <dgm:cxn modelId="{A5D7DC14-5CCE-664C-8C40-31CD1BA67A54}" type="presParOf" srcId="{BC150A0A-6325-BA43-BF47-638AE321FBD3}" destId="{5071C21C-DC8B-6E46-AF64-2997A46A0433}" srcOrd="3" destOrd="0" presId="urn:microsoft.com/office/officeart/2018/2/layout/IconCircleList"/>
    <dgm:cxn modelId="{B21B2C92-2CAF-244E-A259-A459F6001667}" type="presParOf" srcId="{CA9D2DF2-68B5-4AE2-810D-67A7029012CD}" destId="{498F4E94-C510-4F48-B84E-5175B56A5AAD}" srcOrd="9" destOrd="0" presId="urn:microsoft.com/office/officeart/2018/2/layout/IconCircleList"/>
    <dgm:cxn modelId="{96E94C21-41C7-BE4C-BED8-3BEA788B71DC}" type="presParOf" srcId="{CA9D2DF2-68B5-4AE2-810D-67A7029012CD}" destId="{ADBE2EDC-401B-45F3-B75E-F774FB9DD585}" srcOrd="10" destOrd="0" presId="urn:microsoft.com/office/officeart/2018/2/layout/IconCircleList"/>
    <dgm:cxn modelId="{59612B9E-FCE5-8349-B74C-5883E2B9B593}" type="presParOf" srcId="{ADBE2EDC-401B-45F3-B75E-F774FB9DD585}" destId="{C0366572-B0C5-4BD5-98F3-490A2508088F}" srcOrd="0" destOrd="0" presId="urn:microsoft.com/office/officeart/2018/2/layout/IconCircleList"/>
    <dgm:cxn modelId="{13D2751D-D731-A64F-974B-B12FDBAA6593}" type="presParOf" srcId="{ADBE2EDC-401B-45F3-B75E-F774FB9DD585}" destId="{C7C644DD-5CCE-4FFE-BEB8-BA8218AFB9FD}" srcOrd="1" destOrd="0" presId="urn:microsoft.com/office/officeart/2018/2/layout/IconCircleList"/>
    <dgm:cxn modelId="{02581FEA-1E91-6540-A418-C6D4CEAA7883}" type="presParOf" srcId="{ADBE2EDC-401B-45F3-B75E-F774FB9DD585}" destId="{8A57DC29-5C53-43E1-98F3-492A4B68A255}" srcOrd="2" destOrd="0" presId="urn:microsoft.com/office/officeart/2018/2/layout/IconCircleList"/>
    <dgm:cxn modelId="{C23C7648-282D-3C40-82DB-6279B4008D58}" type="presParOf" srcId="{ADBE2EDC-401B-45F3-B75E-F774FB9DD585}" destId="{E8682B14-FD58-40E3-B0F1-1E199EA3450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B85FA2-9C1E-EF41-A47B-085D0275D44C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cs-CZ"/>
        </a:p>
      </dgm:t>
    </dgm:pt>
    <dgm:pt modelId="{358B50AC-20A3-8947-BDB2-125596E7E5A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cs-CZ" dirty="0">
              <a:solidFill>
                <a:schemeClr val="tx1">
                  <a:lumMod val="75000"/>
                  <a:lumOff val="25000"/>
                </a:schemeClr>
              </a:solidFill>
            </a:rPr>
            <a:t>Hlinská 2</a:t>
          </a:r>
        </a:p>
        <a:p>
          <a:pPr>
            <a:lnSpc>
              <a:spcPct val="100000"/>
            </a:lnSpc>
          </a:pPr>
          <a:r>
            <a:rPr lang="cs-CZ" dirty="0">
              <a:solidFill>
                <a:schemeClr val="tx1">
                  <a:lumMod val="75000"/>
                  <a:lumOff val="25000"/>
                </a:schemeClr>
              </a:solidFill>
            </a:rPr>
            <a:t>České Budějovice</a:t>
          </a:r>
        </a:p>
      </dgm:t>
    </dgm:pt>
    <dgm:pt modelId="{B455AD28-3A26-854D-B049-EDFDF404F26D}" type="parTrans" cxnId="{FE2F7EBB-3254-CE47-987B-47358035F978}">
      <dgm:prSet/>
      <dgm:spPr/>
      <dgm:t>
        <a:bodyPr/>
        <a:lstStyle/>
        <a:p>
          <a:endParaRPr lang="cs-CZ"/>
        </a:p>
      </dgm:t>
    </dgm:pt>
    <dgm:pt modelId="{C1304350-06C9-744B-8AF6-1A499B0F3772}" type="sibTrans" cxnId="{FE2F7EBB-3254-CE47-987B-47358035F978}">
      <dgm:prSet/>
      <dgm:spPr/>
      <dgm:t>
        <a:bodyPr/>
        <a:lstStyle/>
        <a:p>
          <a:endParaRPr lang="cs-CZ"/>
        </a:p>
      </dgm:t>
    </dgm:pt>
    <dgm:pt modelId="{43929781-9342-554B-A7FF-DC0E9706327A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cs-CZ" dirty="0" err="1">
              <a:solidFill>
                <a:schemeClr val="tx1">
                  <a:lumMod val="75000"/>
                  <a:lumOff val="25000"/>
                </a:schemeClr>
              </a:solidFill>
            </a:rPr>
            <a:t>info@CZVODA.cz</a:t>
          </a:r>
          <a:endParaRPr lang="cs-CZ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1B82BEB-02DA-F543-B7E0-63DF8D8270C6}" type="parTrans" cxnId="{6FACA3FD-6BBE-3649-AD15-AE91650F361A}">
      <dgm:prSet/>
      <dgm:spPr/>
      <dgm:t>
        <a:bodyPr/>
        <a:lstStyle/>
        <a:p>
          <a:endParaRPr lang="cs-CZ"/>
        </a:p>
      </dgm:t>
    </dgm:pt>
    <dgm:pt modelId="{9552FCC4-C9D2-9D44-A603-998E1364342A}" type="sibTrans" cxnId="{6FACA3FD-6BBE-3649-AD15-AE91650F361A}">
      <dgm:prSet/>
      <dgm:spPr/>
      <dgm:t>
        <a:bodyPr/>
        <a:lstStyle/>
        <a:p>
          <a:pPr>
            <a:lnSpc>
              <a:spcPct val="100000"/>
            </a:lnSpc>
          </a:pPr>
          <a:endParaRPr lang="cs-CZ"/>
        </a:p>
      </dgm:t>
    </dgm:pt>
    <dgm:pt modelId="{695851CF-B4D0-E945-B92E-963910DD8DED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 err="1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5400000">
                  <a:srgbClr val="0070C0">
                    <a:alpha val="50000"/>
                  </a:srgbClr>
                </a:innerShdw>
              </a:effectLst>
            </a:rPr>
            <a:t>www.CZVODA.cz</a:t>
          </a:r>
          <a:endParaRPr lang="cs-CZ" dirty="0">
            <a:solidFill>
              <a:schemeClr val="tx1">
                <a:lumMod val="75000"/>
                <a:lumOff val="25000"/>
              </a:schemeClr>
            </a:solidFill>
            <a:effectLst>
              <a:innerShdw blurRad="63500" dist="50800" dir="5400000">
                <a:srgbClr val="0070C0">
                  <a:alpha val="50000"/>
                </a:srgbClr>
              </a:innerShdw>
            </a:effectLst>
          </a:endParaRPr>
        </a:p>
      </dgm:t>
    </dgm:pt>
    <dgm:pt modelId="{3066D7A2-DA59-0B49-8729-82BDDA8F4BF5}" type="parTrans" cxnId="{E908974C-0EE8-0741-96A5-121D00ABF03B}">
      <dgm:prSet/>
      <dgm:spPr/>
      <dgm:t>
        <a:bodyPr/>
        <a:lstStyle/>
        <a:p>
          <a:endParaRPr lang="cs-CZ"/>
        </a:p>
      </dgm:t>
    </dgm:pt>
    <dgm:pt modelId="{2D7C8B60-5C02-E94B-AF41-906CF2652D43}" type="sibTrans" cxnId="{E908974C-0EE8-0741-96A5-121D00ABF03B}">
      <dgm:prSet/>
      <dgm:spPr/>
      <dgm:t>
        <a:bodyPr/>
        <a:lstStyle/>
        <a:p>
          <a:pPr>
            <a:lnSpc>
              <a:spcPct val="100000"/>
            </a:lnSpc>
          </a:pPr>
          <a:endParaRPr lang="cs-CZ"/>
        </a:p>
      </dgm:t>
    </dgm:pt>
    <dgm:pt modelId="{0CC95BD8-B3F6-4616-B1EE-CD16A7CAFFB5}" type="pres">
      <dgm:prSet presAssocID="{A0B85FA2-9C1E-EF41-A47B-085D0275D44C}" presName="root" presStyleCnt="0">
        <dgm:presLayoutVars>
          <dgm:dir/>
          <dgm:resizeHandles val="exact"/>
        </dgm:presLayoutVars>
      </dgm:prSet>
      <dgm:spPr/>
    </dgm:pt>
    <dgm:pt modelId="{CA9D2DF2-68B5-4AE2-810D-67A7029012CD}" type="pres">
      <dgm:prSet presAssocID="{A0B85FA2-9C1E-EF41-A47B-085D0275D44C}" presName="container" presStyleCnt="0">
        <dgm:presLayoutVars>
          <dgm:dir/>
          <dgm:resizeHandles val="exact"/>
        </dgm:presLayoutVars>
      </dgm:prSet>
      <dgm:spPr/>
    </dgm:pt>
    <dgm:pt modelId="{A045F4D5-38A3-4B14-9B44-8104CC71D115}" type="pres">
      <dgm:prSet presAssocID="{695851CF-B4D0-E945-B92E-963910DD8DED}" presName="compNode" presStyleCnt="0"/>
      <dgm:spPr/>
    </dgm:pt>
    <dgm:pt modelId="{B823A9F0-4A76-4C13-A17F-2B3CDF9A68BA}" type="pres">
      <dgm:prSet presAssocID="{695851CF-B4D0-E945-B92E-963910DD8DED}" presName="iconBgRect" presStyleLbl="bgShp" presStyleIdx="0" presStyleCnt="3"/>
      <dgm:spPr/>
    </dgm:pt>
    <dgm:pt modelId="{90CE18DB-70D9-4B40-BC6A-B406D3D60714}" type="pres">
      <dgm:prSet presAssocID="{695851CF-B4D0-E945-B92E-963910DD8DE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ernet"/>
        </a:ext>
      </dgm:extLst>
    </dgm:pt>
    <dgm:pt modelId="{F3548251-CACF-4B60-B84A-1B0D9BC8073D}" type="pres">
      <dgm:prSet presAssocID="{695851CF-B4D0-E945-B92E-963910DD8DED}" presName="spaceRect" presStyleCnt="0"/>
      <dgm:spPr/>
    </dgm:pt>
    <dgm:pt modelId="{CD42054D-C0B4-4F07-88A7-514FD805D218}" type="pres">
      <dgm:prSet presAssocID="{695851CF-B4D0-E945-B92E-963910DD8DED}" presName="textRect" presStyleLbl="revTx" presStyleIdx="0" presStyleCnt="3">
        <dgm:presLayoutVars>
          <dgm:chMax val="1"/>
          <dgm:chPref val="1"/>
        </dgm:presLayoutVars>
      </dgm:prSet>
      <dgm:spPr/>
    </dgm:pt>
    <dgm:pt modelId="{9C80FAE1-6DC6-4D7C-8F34-968335A88B5C}" type="pres">
      <dgm:prSet presAssocID="{2D7C8B60-5C02-E94B-AF41-906CF2652D43}" presName="sibTrans" presStyleLbl="sibTrans2D1" presStyleIdx="0" presStyleCnt="0"/>
      <dgm:spPr/>
    </dgm:pt>
    <dgm:pt modelId="{EF64112E-F592-4D3D-89FE-15FD372C925A}" type="pres">
      <dgm:prSet presAssocID="{43929781-9342-554B-A7FF-DC0E9706327A}" presName="compNode" presStyleCnt="0"/>
      <dgm:spPr/>
    </dgm:pt>
    <dgm:pt modelId="{A29B23A8-5428-4220-8A5D-2339F8C9C3B6}" type="pres">
      <dgm:prSet presAssocID="{43929781-9342-554B-A7FF-DC0E9706327A}" presName="iconBgRect" presStyleLbl="bgShp" presStyleIdx="1" presStyleCnt="3"/>
      <dgm:spPr/>
    </dgm:pt>
    <dgm:pt modelId="{103BAD1C-6AE7-400E-84F4-AFAC0BFE0475}" type="pres">
      <dgm:prSet presAssocID="{43929781-9342-554B-A7FF-DC0E9706327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-mail"/>
        </a:ext>
      </dgm:extLst>
    </dgm:pt>
    <dgm:pt modelId="{27B46D48-74AC-45E6-B43E-0E458ECC5B25}" type="pres">
      <dgm:prSet presAssocID="{43929781-9342-554B-A7FF-DC0E9706327A}" presName="spaceRect" presStyleCnt="0"/>
      <dgm:spPr/>
    </dgm:pt>
    <dgm:pt modelId="{8532FC22-E344-4ABE-8915-DE49374EB566}" type="pres">
      <dgm:prSet presAssocID="{43929781-9342-554B-A7FF-DC0E9706327A}" presName="textRect" presStyleLbl="revTx" presStyleIdx="1" presStyleCnt="3">
        <dgm:presLayoutVars>
          <dgm:chMax val="1"/>
          <dgm:chPref val="1"/>
        </dgm:presLayoutVars>
      </dgm:prSet>
      <dgm:spPr/>
    </dgm:pt>
    <dgm:pt modelId="{C105FACE-86D4-4D2D-8316-A5F993EA039C}" type="pres">
      <dgm:prSet presAssocID="{9552FCC4-C9D2-9D44-A603-998E1364342A}" presName="sibTrans" presStyleLbl="sibTrans2D1" presStyleIdx="0" presStyleCnt="0"/>
      <dgm:spPr/>
    </dgm:pt>
    <dgm:pt modelId="{ADBE2EDC-401B-45F3-B75E-F774FB9DD585}" type="pres">
      <dgm:prSet presAssocID="{358B50AC-20A3-8947-BDB2-125596E7E5A1}" presName="compNode" presStyleCnt="0"/>
      <dgm:spPr/>
    </dgm:pt>
    <dgm:pt modelId="{C0366572-B0C5-4BD5-98F3-490A2508088F}" type="pres">
      <dgm:prSet presAssocID="{358B50AC-20A3-8947-BDB2-125596E7E5A1}" presName="iconBgRect" presStyleLbl="bgShp" presStyleIdx="2" presStyleCnt="3"/>
      <dgm:spPr/>
    </dgm:pt>
    <dgm:pt modelId="{C7C644DD-5CCE-4FFE-BEB8-BA8218AFB9FD}" type="pres">
      <dgm:prSet presAssocID="{358B50AC-20A3-8947-BDB2-125596E7E5A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to"/>
        </a:ext>
      </dgm:extLst>
    </dgm:pt>
    <dgm:pt modelId="{8A57DC29-5C53-43E1-98F3-492A4B68A255}" type="pres">
      <dgm:prSet presAssocID="{358B50AC-20A3-8947-BDB2-125596E7E5A1}" presName="spaceRect" presStyleCnt="0"/>
      <dgm:spPr/>
    </dgm:pt>
    <dgm:pt modelId="{E8682B14-FD58-40E3-B0F1-1E199EA34504}" type="pres">
      <dgm:prSet presAssocID="{358B50AC-20A3-8947-BDB2-125596E7E5A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931ED21-CBDD-EC4E-8476-E67D54FEB56D}" type="presOf" srcId="{9552FCC4-C9D2-9D44-A603-998E1364342A}" destId="{C105FACE-86D4-4D2D-8316-A5F993EA039C}" srcOrd="0" destOrd="0" presId="urn:microsoft.com/office/officeart/2018/2/layout/IconCircleList"/>
    <dgm:cxn modelId="{59B11B67-D771-8542-9F71-FE1CBAD57D14}" type="presOf" srcId="{695851CF-B4D0-E945-B92E-963910DD8DED}" destId="{CD42054D-C0B4-4F07-88A7-514FD805D218}" srcOrd="0" destOrd="0" presId="urn:microsoft.com/office/officeart/2018/2/layout/IconCircleList"/>
    <dgm:cxn modelId="{927B9D6B-A11D-4B47-B6F7-43FDF6ADFFC5}" type="presOf" srcId="{43929781-9342-554B-A7FF-DC0E9706327A}" destId="{8532FC22-E344-4ABE-8915-DE49374EB566}" srcOrd="0" destOrd="0" presId="urn:microsoft.com/office/officeart/2018/2/layout/IconCircleList"/>
    <dgm:cxn modelId="{E908974C-0EE8-0741-96A5-121D00ABF03B}" srcId="{A0B85FA2-9C1E-EF41-A47B-085D0275D44C}" destId="{695851CF-B4D0-E945-B92E-963910DD8DED}" srcOrd="0" destOrd="0" parTransId="{3066D7A2-DA59-0B49-8729-82BDDA8F4BF5}" sibTransId="{2D7C8B60-5C02-E94B-AF41-906CF2652D43}"/>
    <dgm:cxn modelId="{99FD559A-634B-A44B-AD4D-6EFD9C3C25D1}" type="presOf" srcId="{A0B85FA2-9C1E-EF41-A47B-085D0275D44C}" destId="{0CC95BD8-B3F6-4616-B1EE-CD16A7CAFFB5}" srcOrd="0" destOrd="0" presId="urn:microsoft.com/office/officeart/2018/2/layout/IconCircleList"/>
    <dgm:cxn modelId="{C12A90A6-8120-BD4D-9408-E97BE0B5E30A}" type="presOf" srcId="{2D7C8B60-5C02-E94B-AF41-906CF2652D43}" destId="{9C80FAE1-6DC6-4D7C-8F34-968335A88B5C}" srcOrd="0" destOrd="0" presId="urn:microsoft.com/office/officeart/2018/2/layout/IconCircleList"/>
    <dgm:cxn modelId="{FE2F7EBB-3254-CE47-987B-47358035F978}" srcId="{A0B85FA2-9C1E-EF41-A47B-085D0275D44C}" destId="{358B50AC-20A3-8947-BDB2-125596E7E5A1}" srcOrd="2" destOrd="0" parTransId="{B455AD28-3A26-854D-B049-EDFDF404F26D}" sibTransId="{C1304350-06C9-744B-8AF6-1A499B0F3772}"/>
    <dgm:cxn modelId="{C010D6D1-B768-E947-82D8-8FD875ACCD3F}" type="presOf" srcId="{358B50AC-20A3-8947-BDB2-125596E7E5A1}" destId="{E8682B14-FD58-40E3-B0F1-1E199EA34504}" srcOrd="0" destOrd="0" presId="urn:microsoft.com/office/officeart/2018/2/layout/IconCircleList"/>
    <dgm:cxn modelId="{6FACA3FD-6BBE-3649-AD15-AE91650F361A}" srcId="{A0B85FA2-9C1E-EF41-A47B-085D0275D44C}" destId="{43929781-9342-554B-A7FF-DC0E9706327A}" srcOrd="1" destOrd="0" parTransId="{F1B82BEB-02DA-F543-B7E0-63DF8D8270C6}" sibTransId="{9552FCC4-C9D2-9D44-A603-998E1364342A}"/>
    <dgm:cxn modelId="{562BE21A-7BD4-C84F-8C85-7432F3A6537B}" type="presParOf" srcId="{0CC95BD8-B3F6-4616-B1EE-CD16A7CAFFB5}" destId="{CA9D2DF2-68B5-4AE2-810D-67A7029012CD}" srcOrd="0" destOrd="0" presId="urn:microsoft.com/office/officeart/2018/2/layout/IconCircleList"/>
    <dgm:cxn modelId="{BFD306ED-A080-F547-9F45-9E4516F81DEE}" type="presParOf" srcId="{CA9D2DF2-68B5-4AE2-810D-67A7029012CD}" destId="{A045F4D5-38A3-4B14-9B44-8104CC71D115}" srcOrd="0" destOrd="0" presId="urn:microsoft.com/office/officeart/2018/2/layout/IconCircleList"/>
    <dgm:cxn modelId="{64651FD0-E9E8-E74F-A6DB-5BD2393C1A61}" type="presParOf" srcId="{A045F4D5-38A3-4B14-9B44-8104CC71D115}" destId="{B823A9F0-4A76-4C13-A17F-2B3CDF9A68BA}" srcOrd="0" destOrd="0" presId="urn:microsoft.com/office/officeart/2018/2/layout/IconCircleList"/>
    <dgm:cxn modelId="{92E3B2D0-5AAC-914B-A334-51CE11096854}" type="presParOf" srcId="{A045F4D5-38A3-4B14-9B44-8104CC71D115}" destId="{90CE18DB-70D9-4B40-BC6A-B406D3D60714}" srcOrd="1" destOrd="0" presId="urn:microsoft.com/office/officeart/2018/2/layout/IconCircleList"/>
    <dgm:cxn modelId="{F7C82160-165C-3040-8942-53AAD7BD6D4E}" type="presParOf" srcId="{A045F4D5-38A3-4B14-9B44-8104CC71D115}" destId="{F3548251-CACF-4B60-B84A-1B0D9BC8073D}" srcOrd="2" destOrd="0" presId="urn:microsoft.com/office/officeart/2018/2/layout/IconCircleList"/>
    <dgm:cxn modelId="{5EB90AB7-B285-D543-A4B4-662F0E2D940E}" type="presParOf" srcId="{A045F4D5-38A3-4B14-9B44-8104CC71D115}" destId="{CD42054D-C0B4-4F07-88A7-514FD805D218}" srcOrd="3" destOrd="0" presId="urn:microsoft.com/office/officeart/2018/2/layout/IconCircleList"/>
    <dgm:cxn modelId="{6944A7D0-50CB-3947-8218-4F4FA211188D}" type="presParOf" srcId="{CA9D2DF2-68B5-4AE2-810D-67A7029012CD}" destId="{9C80FAE1-6DC6-4D7C-8F34-968335A88B5C}" srcOrd="1" destOrd="0" presId="urn:microsoft.com/office/officeart/2018/2/layout/IconCircleList"/>
    <dgm:cxn modelId="{1DBC5723-9570-FD48-9DD7-3341898B915C}" type="presParOf" srcId="{CA9D2DF2-68B5-4AE2-810D-67A7029012CD}" destId="{EF64112E-F592-4D3D-89FE-15FD372C925A}" srcOrd="2" destOrd="0" presId="urn:microsoft.com/office/officeart/2018/2/layout/IconCircleList"/>
    <dgm:cxn modelId="{E37FF4F1-FF08-C142-AA0D-1F3B39E48CA9}" type="presParOf" srcId="{EF64112E-F592-4D3D-89FE-15FD372C925A}" destId="{A29B23A8-5428-4220-8A5D-2339F8C9C3B6}" srcOrd="0" destOrd="0" presId="urn:microsoft.com/office/officeart/2018/2/layout/IconCircleList"/>
    <dgm:cxn modelId="{68E42CAD-9255-AD45-90A7-688C9E4515C5}" type="presParOf" srcId="{EF64112E-F592-4D3D-89FE-15FD372C925A}" destId="{103BAD1C-6AE7-400E-84F4-AFAC0BFE0475}" srcOrd="1" destOrd="0" presId="urn:microsoft.com/office/officeart/2018/2/layout/IconCircleList"/>
    <dgm:cxn modelId="{4229E42C-7D91-C341-B275-2A2DFA1E4FA6}" type="presParOf" srcId="{EF64112E-F592-4D3D-89FE-15FD372C925A}" destId="{27B46D48-74AC-45E6-B43E-0E458ECC5B25}" srcOrd="2" destOrd="0" presId="urn:microsoft.com/office/officeart/2018/2/layout/IconCircleList"/>
    <dgm:cxn modelId="{8CF6F8F4-5AC5-744D-B2F5-AA25A9885FC7}" type="presParOf" srcId="{EF64112E-F592-4D3D-89FE-15FD372C925A}" destId="{8532FC22-E344-4ABE-8915-DE49374EB566}" srcOrd="3" destOrd="0" presId="urn:microsoft.com/office/officeart/2018/2/layout/IconCircleList"/>
    <dgm:cxn modelId="{D88FC1B4-43C1-5147-8B2C-2E615BB7A179}" type="presParOf" srcId="{CA9D2DF2-68B5-4AE2-810D-67A7029012CD}" destId="{C105FACE-86D4-4D2D-8316-A5F993EA039C}" srcOrd="3" destOrd="0" presId="urn:microsoft.com/office/officeart/2018/2/layout/IconCircleList"/>
    <dgm:cxn modelId="{96E94C21-41C7-BE4C-BED8-3BEA788B71DC}" type="presParOf" srcId="{CA9D2DF2-68B5-4AE2-810D-67A7029012CD}" destId="{ADBE2EDC-401B-45F3-B75E-F774FB9DD585}" srcOrd="4" destOrd="0" presId="urn:microsoft.com/office/officeart/2018/2/layout/IconCircleList"/>
    <dgm:cxn modelId="{59612B9E-FCE5-8349-B74C-5883E2B9B593}" type="presParOf" srcId="{ADBE2EDC-401B-45F3-B75E-F774FB9DD585}" destId="{C0366572-B0C5-4BD5-98F3-490A2508088F}" srcOrd="0" destOrd="0" presId="urn:microsoft.com/office/officeart/2018/2/layout/IconCircleList"/>
    <dgm:cxn modelId="{13D2751D-D731-A64F-974B-B12FDBAA6593}" type="presParOf" srcId="{ADBE2EDC-401B-45F3-B75E-F774FB9DD585}" destId="{C7C644DD-5CCE-4FFE-BEB8-BA8218AFB9FD}" srcOrd="1" destOrd="0" presId="urn:microsoft.com/office/officeart/2018/2/layout/IconCircleList"/>
    <dgm:cxn modelId="{02581FEA-1E91-6540-A418-C6D4CEAA7883}" type="presParOf" srcId="{ADBE2EDC-401B-45F3-B75E-F774FB9DD585}" destId="{8A57DC29-5C53-43E1-98F3-492A4B68A255}" srcOrd="2" destOrd="0" presId="urn:microsoft.com/office/officeart/2018/2/layout/IconCircleList"/>
    <dgm:cxn modelId="{C23C7648-282D-3C40-82DB-6279B4008D58}" type="presParOf" srcId="{ADBE2EDC-401B-45F3-B75E-F774FB9DD585}" destId="{E8682B14-FD58-40E3-B0F1-1E199EA3450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23A9F0-4A76-4C13-A17F-2B3CDF9A68BA}">
      <dsp:nvSpPr>
        <dsp:cNvPr id="0" name=""/>
        <dsp:cNvSpPr/>
      </dsp:nvSpPr>
      <dsp:spPr>
        <a:xfrm>
          <a:off x="81359" y="195751"/>
          <a:ext cx="1268314" cy="126831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CE18DB-70D9-4B40-BC6A-B406D3D60714}">
      <dsp:nvSpPr>
        <dsp:cNvPr id="0" name=""/>
        <dsp:cNvSpPr/>
      </dsp:nvSpPr>
      <dsp:spPr>
        <a:xfrm>
          <a:off x="347705" y="462097"/>
          <a:ext cx="735622" cy="73562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42054D-C0B4-4F07-88A7-514FD805D218}">
      <dsp:nvSpPr>
        <dsp:cNvPr id="0" name=""/>
        <dsp:cNvSpPr/>
      </dsp:nvSpPr>
      <dsp:spPr>
        <a:xfrm>
          <a:off x="1621456" y="195751"/>
          <a:ext cx="2989599" cy="1268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PROJEKTOVÝ ZÁMĚR</a:t>
          </a:r>
        </a:p>
      </dsp:txBody>
      <dsp:txXfrm>
        <a:off x="1621456" y="195751"/>
        <a:ext cx="2989599" cy="1268314"/>
      </dsp:txXfrm>
    </dsp:sp>
    <dsp:sp modelId="{D75FFE10-3E03-4C63-9E14-24B4AF0239C8}">
      <dsp:nvSpPr>
        <dsp:cNvPr id="0" name=""/>
        <dsp:cNvSpPr/>
      </dsp:nvSpPr>
      <dsp:spPr>
        <a:xfrm>
          <a:off x="5131970" y="195751"/>
          <a:ext cx="1268314" cy="126831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74E3CB-6DC3-4515-AD76-54AD7502BF3D}">
      <dsp:nvSpPr>
        <dsp:cNvPr id="0" name=""/>
        <dsp:cNvSpPr/>
      </dsp:nvSpPr>
      <dsp:spPr>
        <a:xfrm>
          <a:off x="5398316" y="462097"/>
          <a:ext cx="735622" cy="73562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D92E7A-075E-4E46-8B1B-43F7EE311AD1}">
      <dsp:nvSpPr>
        <dsp:cNvPr id="0" name=""/>
        <dsp:cNvSpPr/>
      </dsp:nvSpPr>
      <dsp:spPr>
        <a:xfrm>
          <a:off x="6672067" y="195751"/>
          <a:ext cx="2989599" cy="1268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VÝBĚROVÉ ŘÍZENÍ na zpracovatele PD</a:t>
          </a:r>
        </a:p>
      </dsp:txBody>
      <dsp:txXfrm>
        <a:off x="6672067" y="195751"/>
        <a:ext cx="2989599" cy="1268314"/>
      </dsp:txXfrm>
    </dsp:sp>
    <dsp:sp modelId="{C190139D-DD06-415C-BB7A-50ED032BABC8}">
      <dsp:nvSpPr>
        <dsp:cNvPr id="0" name=""/>
        <dsp:cNvSpPr/>
      </dsp:nvSpPr>
      <dsp:spPr>
        <a:xfrm>
          <a:off x="81359" y="2544969"/>
          <a:ext cx="1268314" cy="126831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8513AF-80F5-4792-A061-2478BE877122}">
      <dsp:nvSpPr>
        <dsp:cNvPr id="0" name=""/>
        <dsp:cNvSpPr/>
      </dsp:nvSpPr>
      <dsp:spPr>
        <a:xfrm>
          <a:off x="347705" y="2811315"/>
          <a:ext cx="735622" cy="735622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B635EF-1961-447F-8155-4B83692B5D37}">
      <dsp:nvSpPr>
        <dsp:cNvPr id="0" name=""/>
        <dsp:cNvSpPr/>
      </dsp:nvSpPr>
      <dsp:spPr>
        <a:xfrm>
          <a:off x="1621456" y="2544969"/>
          <a:ext cx="2989599" cy="1268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DOTACE                              - žádost</a:t>
          </a:r>
        </a:p>
      </dsp:txBody>
      <dsp:txXfrm>
        <a:off x="1621456" y="2544969"/>
        <a:ext cx="2989599" cy="1268314"/>
      </dsp:txXfrm>
    </dsp:sp>
    <dsp:sp modelId="{A29B23A8-5428-4220-8A5D-2339F8C9C3B6}">
      <dsp:nvSpPr>
        <dsp:cNvPr id="0" name=""/>
        <dsp:cNvSpPr/>
      </dsp:nvSpPr>
      <dsp:spPr>
        <a:xfrm>
          <a:off x="5131970" y="2544969"/>
          <a:ext cx="1268314" cy="126831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3BAD1C-6AE7-400E-84F4-AFAC0BFE0475}">
      <dsp:nvSpPr>
        <dsp:cNvPr id="0" name=""/>
        <dsp:cNvSpPr/>
      </dsp:nvSpPr>
      <dsp:spPr>
        <a:xfrm>
          <a:off x="5398316" y="2811315"/>
          <a:ext cx="735622" cy="73562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32FC22-E344-4ABE-8915-DE49374EB566}">
      <dsp:nvSpPr>
        <dsp:cNvPr id="0" name=""/>
        <dsp:cNvSpPr/>
      </dsp:nvSpPr>
      <dsp:spPr>
        <a:xfrm>
          <a:off x="6672067" y="2544969"/>
          <a:ext cx="2989599" cy="1268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ZADÁVACÍ ŘÍZENÍ na dodavatele stavby</a:t>
          </a:r>
        </a:p>
      </dsp:txBody>
      <dsp:txXfrm>
        <a:off x="6672067" y="2544969"/>
        <a:ext cx="2989599" cy="1268314"/>
      </dsp:txXfrm>
    </dsp:sp>
    <dsp:sp modelId="{AD1188A7-3248-F74F-8797-C44E4F7D89DC}">
      <dsp:nvSpPr>
        <dsp:cNvPr id="0" name=""/>
        <dsp:cNvSpPr/>
      </dsp:nvSpPr>
      <dsp:spPr>
        <a:xfrm>
          <a:off x="81359" y="4894186"/>
          <a:ext cx="1268314" cy="126831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81A454-EE61-E342-A551-66D0ED5BB1B5}">
      <dsp:nvSpPr>
        <dsp:cNvPr id="0" name=""/>
        <dsp:cNvSpPr/>
      </dsp:nvSpPr>
      <dsp:spPr>
        <a:xfrm>
          <a:off x="347705" y="5160533"/>
          <a:ext cx="735622" cy="735622"/>
        </a:xfrm>
        <a:prstGeom prst="rect">
          <a:avLst/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71C21C-DC8B-6E46-AF64-2997A46A0433}">
      <dsp:nvSpPr>
        <dsp:cNvPr id="0" name=""/>
        <dsp:cNvSpPr/>
      </dsp:nvSpPr>
      <dsp:spPr>
        <a:xfrm>
          <a:off x="1621456" y="4894186"/>
          <a:ext cx="2989599" cy="1268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DOTACE                            - administrace</a:t>
          </a:r>
        </a:p>
      </dsp:txBody>
      <dsp:txXfrm>
        <a:off x="1621456" y="4894186"/>
        <a:ext cx="2989599" cy="1268314"/>
      </dsp:txXfrm>
    </dsp:sp>
    <dsp:sp modelId="{C0366572-B0C5-4BD5-98F3-490A2508088F}">
      <dsp:nvSpPr>
        <dsp:cNvPr id="0" name=""/>
        <dsp:cNvSpPr/>
      </dsp:nvSpPr>
      <dsp:spPr>
        <a:xfrm>
          <a:off x="5131970" y="4894186"/>
          <a:ext cx="1268314" cy="126831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C644DD-5CCE-4FFE-BEB8-BA8218AFB9FD}">
      <dsp:nvSpPr>
        <dsp:cNvPr id="0" name=""/>
        <dsp:cNvSpPr/>
      </dsp:nvSpPr>
      <dsp:spPr>
        <a:xfrm>
          <a:off x="5398316" y="5160533"/>
          <a:ext cx="735622" cy="73562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682B14-FD58-40E3-B0F1-1E199EA34504}">
      <dsp:nvSpPr>
        <dsp:cNvPr id="0" name=""/>
        <dsp:cNvSpPr/>
      </dsp:nvSpPr>
      <dsp:spPr>
        <a:xfrm>
          <a:off x="6672067" y="4894186"/>
          <a:ext cx="2989599" cy="1268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/>
            <a:t>ZVA - závěrečné vyhodnocení akce</a:t>
          </a:r>
        </a:p>
      </dsp:txBody>
      <dsp:txXfrm>
        <a:off x="6672067" y="4894186"/>
        <a:ext cx="2989599" cy="12683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23A9F0-4A76-4C13-A17F-2B3CDF9A68BA}">
      <dsp:nvSpPr>
        <dsp:cNvPr id="0" name=""/>
        <dsp:cNvSpPr/>
      </dsp:nvSpPr>
      <dsp:spPr>
        <a:xfrm>
          <a:off x="71610" y="1034214"/>
          <a:ext cx="1042909" cy="104290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CE18DB-70D9-4B40-BC6A-B406D3D60714}">
      <dsp:nvSpPr>
        <dsp:cNvPr id="0" name=""/>
        <dsp:cNvSpPr/>
      </dsp:nvSpPr>
      <dsp:spPr>
        <a:xfrm>
          <a:off x="290621" y="1253225"/>
          <a:ext cx="604887" cy="6048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42054D-C0B4-4F07-88A7-514FD805D218}">
      <dsp:nvSpPr>
        <dsp:cNvPr id="0" name=""/>
        <dsp:cNvSpPr/>
      </dsp:nvSpPr>
      <dsp:spPr>
        <a:xfrm>
          <a:off x="1337999" y="1034214"/>
          <a:ext cx="2458285" cy="1042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 err="1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5400000">
                  <a:srgbClr val="0070C0">
                    <a:alpha val="50000"/>
                  </a:srgbClr>
                </a:innerShdw>
              </a:effectLst>
            </a:rPr>
            <a:t>www.CZVODA.cz</a:t>
          </a:r>
          <a:endParaRPr lang="cs-CZ" sz="2400" kern="1200" dirty="0">
            <a:solidFill>
              <a:schemeClr val="tx1">
                <a:lumMod val="75000"/>
                <a:lumOff val="25000"/>
              </a:schemeClr>
            </a:solidFill>
            <a:effectLst>
              <a:innerShdw blurRad="63500" dist="50800" dir="5400000">
                <a:srgbClr val="0070C0">
                  <a:alpha val="50000"/>
                </a:srgbClr>
              </a:innerShdw>
            </a:effectLst>
          </a:endParaRPr>
        </a:p>
      </dsp:txBody>
      <dsp:txXfrm>
        <a:off x="1337999" y="1034214"/>
        <a:ext cx="2458285" cy="1042909"/>
      </dsp:txXfrm>
    </dsp:sp>
    <dsp:sp modelId="{A29B23A8-5428-4220-8A5D-2339F8C9C3B6}">
      <dsp:nvSpPr>
        <dsp:cNvPr id="0" name=""/>
        <dsp:cNvSpPr/>
      </dsp:nvSpPr>
      <dsp:spPr>
        <a:xfrm>
          <a:off x="4224623" y="1034214"/>
          <a:ext cx="1042909" cy="104290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3BAD1C-6AE7-400E-84F4-AFAC0BFE0475}">
      <dsp:nvSpPr>
        <dsp:cNvPr id="0" name=""/>
        <dsp:cNvSpPr/>
      </dsp:nvSpPr>
      <dsp:spPr>
        <a:xfrm>
          <a:off x="4443634" y="1253225"/>
          <a:ext cx="604887" cy="6048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32FC22-E344-4ABE-8915-DE49374EB566}">
      <dsp:nvSpPr>
        <dsp:cNvPr id="0" name=""/>
        <dsp:cNvSpPr/>
      </dsp:nvSpPr>
      <dsp:spPr>
        <a:xfrm>
          <a:off x="5491012" y="1034214"/>
          <a:ext cx="2458285" cy="1042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info@CZVODA.cz</a:t>
          </a:r>
          <a:endParaRPr lang="cs-CZ" sz="24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5491012" y="1034214"/>
        <a:ext cx="2458285" cy="1042909"/>
      </dsp:txXfrm>
    </dsp:sp>
    <dsp:sp modelId="{C0366572-B0C5-4BD5-98F3-490A2508088F}">
      <dsp:nvSpPr>
        <dsp:cNvPr id="0" name=""/>
        <dsp:cNvSpPr/>
      </dsp:nvSpPr>
      <dsp:spPr>
        <a:xfrm>
          <a:off x="8377636" y="1034214"/>
          <a:ext cx="1042909" cy="104290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C644DD-5CCE-4FFE-BEB8-BA8218AFB9FD}">
      <dsp:nvSpPr>
        <dsp:cNvPr id="0" name=""/>
        <dsp:cNvSpPr/>
      </dsp:nvSpPr>
      <dsp:spPr>
        <a:xfrm>
          <a:off x="8596647" y="1253225"/>
          <a:ext cx="604887" cy="6048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682B14-FD58-40E3-B0F1-1E199EA34504}">
      <dsp:nvSpPr>
        <dsp:cNvPr id="0" name=""/>
        <dsp:cNvSpPr/>
      </dsp:nvSpPr>
      <dsp:spPr>
        <a:xfrm>
          <a:off x="9644025" y="1034214"/>
          <a:ext cx="2458285" cy="1042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>
              <a:solidFill>
                <a:schemeClr val="tx1">
                  <a:lumMod val="75000"/>
                  <a:lumOff val="25000"/>
                </a:schemeClr>
              </a:solidFill>
            </a:rPr>
            <a:t>Hlinská 2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>
              <a:solidFill>
                <a:schemeClr val="tx1">
                  <a:lumMod val="75000"/>
                  <a:lumOff val="25000"/>
                </a:schemeClr>
              </a:solidFill>
            </a:rPr>
            <a:t>České Budějovice</a:t>
          </a:r>
        </a:p>
      </dsp:txBody>
      <dsp:txXfrm>
        <a:off x="9644025" y="1034214"/>
        <a:ext cx="2458285" cy="1042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5" name="Shape 1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733AA2-5B38-724D-9D71-974DE9C22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96249"/>
            <a:ext cx="9753600" cy="3395698"/>
          </a:xfrm>
        </p:spPr>
        <p:txBody>
          <a:bodyPr anchor="b"/>
          <a:lstStyle>
            <a:lvl1pPr algn="ctr">
              <a:defRPr sz="6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704C27F-7CEF-7447-A550-C712A1035B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</p:spPr>
        <p:txBody>
          <a:bodyPr/>
          <a:lstStyle>
            <a:lvl1pPr marL="0" indent="0" algn="ctr">
              <a:buNone/>
              <a:defRPr sz="2560"/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FFB5E97-EEC6-3743-946F-3162D4BDF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466-EECA-EB4E-AA64-12DDE25BFB85}" type="datetimeFigureOut">
              <a:rPr lang="cs-CZ" smtClean="0"/>
              <a:t>15.05.2025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EC25A6B-01CA-0B4A-9ADD-E664AFEF1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91A2AAC-5C45-8F4A-9C1F-28B63FFF9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9950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B409AE-543C-BD48-8D03-D33E6A7A3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CDC0498-7BC1-044F-933E-88AC99F5D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2C5A56C-1A23-064C-AB52-977EA89D6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466-EECA-EB4E-AA64-12DDE25BFB85}" type="datetimeFigureOut">
              <a:rPr lang="cs-CZ" smtClean="0"/>
              <a:t>15.05.2025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A1455D7-41FD-5348-AEE6-720DA4358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9FDDC2B-F093-4048-A104-8B270D81E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9907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D7BCE0-C37A-634F-AF13-04FD389F9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307" y="2431628"/>
            <a:ext cx="11216640" cy="4057226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C2CB462-E1E4-DF4C-AD40-EA6B80422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307" y="6527237"/>
            <a:ext cx="11216640" cy="2133599"/>
          </a:xfrm>
        </p:spPr>
        <p:txBody>
          <a:bodyPr/>
          <a:lstStyle>
            <a:lvl1pPr marL="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1pPr>
            <a:lvl2pPr marL="48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39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308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78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4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617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86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562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F27D7BD-38BF-0044-9D95-9AD862E50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466-EECA-EB4E-AA64-12DDE25BFB85}" type="datetimeFigureOut">
              <a:rPr lang="cs-CZ" smtClean="0"/>
              <a:t>15.05.2025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376DE15-33E4-874A-9CC4-C798ED99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D0206DD-14F9-6440-94B1-0B50AD108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6136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CEF08A-167B-EF4A-8357-167A6F01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09612B-3716-1F48-BA9B-153A01C77A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4080" y="2596444"/>
            <a:ext cx="5527040" cy="618857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283AF8E-8A69-7840-BE37-06ED05C79C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3680" y="2596444"/>
            <a:ext cx="5527040" cy="618857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EBDC53D-AB12-8345-AD3A-BEDB8C34F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466-EECA-EB4E-AA64-12DDE25BFB85}" type="datetimeFigureOut">
              <a:rPr lang="cs-CZ" smtClean="0"/>
              <a:t>15.05.2025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1973B31-C1D7-4E4A-81B8-12C4FBF9A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5BAA641-46AE-F34E-985C-37BDDEF4E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4950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F9F4CF-D5D2-C54D-8C27-6291B5803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74" y="519290"/>
            <a:ext cx="11216640" cy="188524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A06FF0C-4690-3D49-8B1E-15FD5D13A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775" y="2390987"/>
            <a:ext cx="5501639" cy="1171786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31DE5DB-8B67-4C4A-9EC8-A9124610A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775" y="3562773"/>
            <a:ext cx="5501639" cy="52403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3A2C28B-50DD-A940-B201-ABC0D48E14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3680" y="2390987"/>
            <a:ext cx="5528734" cy="1171786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AEDB650-D94A-E046-9FF8-90D4650AE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83680" y="3562773"/>
            <a:ext cx="5528734" cy="52403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9BC149C-73B9-5446-AA31-32E6FEF19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466-EECA-EB4E-AA64-12DDE25BFB85}" type="datetimeFigureOut">
              <a:rPr lang="cs-CZ" smtClean="0"/>
              <a:t>15.05.2025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DBA4994-119E-6946-AC69-262183F68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B5751B1-2DF1-714A-9027-FA82B722F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3999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044883-C24F-BE4F-BCC4-54C818EC9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CAF9E6C-8906-444E-A940-092D419AF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466-EECA-EB4E-AA64-12DDE25BFB85}" type="datetimeFigureOut">
              <a:rPr lang="cs-CZ" smtClean="0"/>
              <a:t>15.05.2025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3BE2904-9061-9340-8251-3E6075A7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9F01D80-2F56-A148-9117-40D681704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6938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A9D9CD2-29F8-8A49-BAD9-AD0B69CE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466-EECA-EB4E-AA64-12DDE25BFB85}" type="datetimeFigureOut">
              <a:rPr lang="cs-CZ" smtClean="0"/>
              <a:t>15.05.2025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4C69F3C-03ED-C74A-B066-220CD71AA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9CFD8DA-0F44-9F44-97CC-A2942730E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124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ADEE0B-2085-894E-8D19-7D1046D36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510AAF5-1EEB-F84B-84A4-873E8E019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8734" y="1404338"/>
            <a:ext cx="6583680" cy="6931378"/>
          </a:xfrm>
        </p:spPr>
        <p:txBody>
          <a:bodyPr/>
          <a:lstStyle>
            <a:lvl1pPr>
              <a:defRPr sz="3413"/>
            </a:lvl1pPr>
            <a:lvl2pPr>
              <a:defRPr sz="2987"/>
            </a:lvl2pPr>
            <a:lvl3pPr>
              <a:defRPr sz="256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04063EE-7FD9-494F-84FF-057A899733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77768C2-6360-6F42-8867-DED418E77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466-EECA-EB4E-AA64-12DDE25BFB85}" type="datetimeFigureOut">
              <a:rPr lang="cs-CZ" smtClean="0"/>
              <a:t>15.05.2025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29741B0-16E3-FD4B-8C69-9DE4CB186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D76D663-CB3A-3B4B-8A59-1DE8694DC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6387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C62FB-03EE-2A47-B2BB-18C8C81C7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5955342-B986-1048-8460-E270234713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8734" y="1404338"/>
            <a:ext cx="6583680" cy="6931378"/>
          </a:xfrm>
        </p:spPr>
        <p:txBody>
          <a:bodyPr/>
          <a:lstStyle>
            <a:lvl1pPr marL="0" indent="0">
              <a:buNone/>
              <a:defRPr sz="3413"/>
            </a:lvl1pPr>
            <a:lvl2pPr marL="487695" indent="0">
              <a:buNone/>
              <a:defRPr sz="2987"/>
            </a:lvl2pPr>
            <a:lvl3pPr marL="975390" indent="0">
              <a:buNone/>
              <a:defRPr sz="2560"/>
            </a:lvl3pPr>
            <a:lvl4pPr marL="1463086" indent="0">
              <a:buNone/>
              <a:defRPr sz="2133"/>
            </a:lvl4pPr>
            <a:lvl5pPr marL="1950781" indent="0">
              <a:buNone/>
              <a:defRPr sz="2133"/>
            </a:lvl5pPr>
            <a:lvl6pPr marL="2438476" indent="0">
              <a:buNone/>
              <a:defRPr sz="2133"/>
            </a:lvl6pPr>
            <a:lvl7pPr marL="2926171" indent="0">
              <a:buNone/>
              <a:defRPr sz="2133"/>
            </a:lvl7pPr>
            <a:lvl8pPr marL="3413867" indent="0">
              <a:buNone/>
              <a:defRPr sz="2133"/>
            </a:lvl8pPr>
            <a:lvl9pPr marL="3901562" indent="0">
              <a:buNone/>
              <a:defRPr sz="2133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2FCB063-55BC-B845-8CCC-60327A6EF6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EDBEC60-4C30-A24B-9A5D-9CFC974A3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466-EECA-EB4E-AA64-12DDE25BFB85}" type="datetimeFigureOut">
              <a:rPr lang="cs-CZ" smtClean="0"/>
              <a:t>15.05.2025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7AE0A83-8DC2-6945-BA6E-841932C5D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A77EB1-8891-9842-BE2D-894AE8D99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6252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6336EB-EB31-584C-A232-04992DDE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82C6539-C6D4-0348-975C-20C12A0EB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326CAF9-E449-B347-9A80-72B89EBA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466-EECA-EB4E-AA64-12DDE25BFB85}" type="datetimeFigureOut">
              <a:rPr lang="cs-CZ" smtClean="0"/>
              <a:t>15.05.2025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9B38280-DB02-5648-A0F7-0BE4BAF3C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67293C9-71E2-EB49-9925-7A0A07E16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9243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1CFDD28-3F7A-6240-BBE4-9F440C39CA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06560" y="519289"/>
            <a:ext cx="2804160" cy="82657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E03E1AF-3DAB-4440-843F-F4A18C33D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94080" y="519289"/>
            <a:ext cx="8249920" cy="826572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DE1C465-1258-5E45-A042-B2F042F55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466-EECA-EB4E-AA64-12DDE25BFB85}" type="datetimeFigureOut">
              <a:rPr lang="cs-CZ" smtClean="0"/>
              <a:t>15.05.2025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A5442F0-A246-7E4D-AF08-F0EE59881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2DCFD6D-AD9C-7748-8FE0-3781AF88A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8684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grafie - na šíř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rázek"/>
          <p:cNvSpPr>
            <a:spLocks noGrp="1"/>
          </p:cNvSpPr>
          <p:nvPr>
            <p:ph type="pic" idx="13"/>
          </p:nvPr>
        </p:nvSpPr>
        <p:spPr>
          <a:xfrm>
            <a:off x="0" y="-25400"/>
            <a:ext cx="13004800" cy="77253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Text názvu"/>
          <p:cNvSpPr txBox="1">
            <a:spLocks noGrp="1"/>
          </p:cNvSpPr>
          <p:nvPr>
            <p:ph type="title"/>
          </p:nvPr>
        </p:nvSpPr>
        <p:spPr>
          <a:xfrm>
            <a:off x="1409700" y="7785100"/>
            <a:ext cx="5791200" cy="17018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r>
              <a:t>Text názvu</a:t>
            </a:r>
          </a:p>
        </p:txBody>
      </p:sp>
      <p:sp>
        <p:nvSpPr>
          <p:cNvPr id="25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7848600" y="8470900"/>
            <a:ext cx="4953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6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790405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C7F0150-7206-0E47-86FE-9DFEE454C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080" y="519290"/>
            <a:ext cx="11216640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1070CF0-9918-E842-89C6-CE7EB12E9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080" y="2596444"/>
            <a:ext cx="11216640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7E00E66-A3D8-1746-BAB0-AAF835DF00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EF466-EECA-EB4E-AA64-12DDE25BFB85}" type="datetimeFigureOut">
              <a:rPr lang="cs-CZ" smtClean="0"/>
              <a:t>15.05.2025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CCC1057-6E87-BB46-839D-791F1F7E31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B306783-B7F5-EB41-9B5D-94F41CF21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678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975390" rtl="0" eaLnBrk="1" latinLnBrk="0" hangingPunct="1">
        <a:lnSpc>
          <a:spcPct val="90000"/>
        </a:lnSpc>
        <a:spcBef>
          <a:spcPct val="0"/>
        </a:spcBef>
        <a:buNone/>
        <a:defRPr sz="4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848" indent="-243848" algn="l" defTabSz="975390" rtl="0" eaLnBrk="1" latinLnBrk="0" hangingPunct="1">
        <a:lnSpc>
          <a:spcPct val="90000"/>
        </a:lnSpc>
        <a:spcBef>
          <a:spcPts val="1067"/>
        </a:spcBef>
        <a:buFont typeface="Arial" panose="020B0604020202020204" pitchFamily="34" charset="0"/>
        <a:buChar char="•"/>
        <a:defRPr sz="2987" kern="1200">
          <a:solidFill>
            <a:schemeClr val="tx1"/>
          </a:solidFill>
          <a:latin typeface="+mn-lt"/>
          <a:ea typeface="+mn-ea"/>
          <a:cs typeface="+mn-cs"/>
        </a:defRPr>
      </a:lvl1pPr>
      <a:lvl2pPr marL="73154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38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70693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2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68232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7001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71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5410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95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39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8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8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47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617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867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562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hyperlink" Target="https://opzp.cz/dotace/86-vyzva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hyperlink" Target="https://www.verejna-soutez.cz/blog/navyseni-limitu-pro-verejne-zakazky-maleho-rozsahu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n.nipez.cz/" TargetMode="External"/><Relationship Id="rId5" Type="http://schemas.openxmlformats.org/officeDocument/2006/relationships/hyperlink" Target="https://vvz.nipez.cz/" TargetMode="External"/><Relationship Id="rId4" Type="http://schemas.openxmlformats.org/officeDocument/2006/relationships/hyperlink" Target="https://ted.europa.eu/cs/" TargetMode="External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004800" cy="975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53BD10C-1618-074D-A238-614795D99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04" y="6316885"/>
            <a:ext cx="7624920" cy="277349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914400">
              <a:lnSpc>
                <a:spcPct val="140000"/>
              </a:lnSpc>
            </a:pPr>
            <a:r>
              <a:rPr lang="cs-CZ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Podmínky dotací pro výstavbu a obnovu vodohospodářské infrastruktury</a:t>
            </a:r>
            <a:br>
              <a:rPr lang="cs-CZ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cs-CZ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Výběr dodavatele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9E5D95B-5D56-1342-A2AA-2DBC8F10E3D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8756575" y="6478300"/>
            <a:ext cx="3816419" cy="24506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Bef>
                <a:spcPts val="1000"/>
              </a:spcBef>
            </a:pPr>
            <a:r>
              <a:rPr lang="cs-CZ" sz="24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Ing. Kamil Rucký</a:t>
            </a:r>
          </a:p>
          <a:p>
            <a:pPr defTabSz="914400">
              <a:spcBef>
                <a:spcPts val="1000"/>
              </a:spcBef>
            </a:pPr>
            <a:r>
              <a:rPr lang="cs-CZ" sz="2400" i="1" dirty="0">
                <a:latin typeface="+mn-lt"/>
                <a:ea typeface="+mn-ea"/>
                <a:cs typeface="+mn-cs"/>
              </a:rPr>
              <a:t>Česká vodohospodářská s.r.o.</a:t>
            </a:r>
          </a:p>
          <a:p>
            <a:pPr defTabSz="914400">
              <a:spcBef>
                <a:spcPts val="1000"/>
              </a:spcBef>
            </a:pPr>
            <a:r>
              <a:rPr lang="cs-CZ" sz="2400" i="1" dirty="0">
                <a:latin typeface="+mn-lt"/>
                <a:ea typeface="+mn-ea"/>
                <a:cs typeface="+mn-cs"/>
              </a:rPr>
              <a:t>15</a:t>
            </a:r>
            <a:r>
              <a:rPr lang="cs-CZ" sz="24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/05/2025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7804" y="1881045"/>
            <a:ext cx="2393387" cy="239338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21337" y="3850247"/>
            <a:ext cx="1026554" cy="102655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7554" y="3702390"/>
            <a:ext cx="313274" cy="3132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56923" y="0"/>
            <a:ext cx="6847878" cy="4876800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04652" y="6793784"/>
            <a:ext cx="0" cy="1853184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ek" descr="Obrázek">
            <a:extLst>
              <a:ext uri="{FF2B5EF4-FFF2-40B4-BE49-F238E27FC236}">
                <a16:creationId xmlns:a16="http://schemas.microsoft.com/office/drawing/2014/main" id="{7D618B9E-9F01-3D45-8E07-948A3E5FF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450850"/>
            <a:ext cx="4000500" cy="622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Obrázek 4" descr="Obsah obrázku kapalina, tekutina, voda, kapka&#10;&#10;Popis byl vytvořen automaticky">
            <a:extLst>
              <a:ext uri="{FF2B5EF4-FFF2-40B4-BE49-F238E27FC236}">
                <a16:creationId xmlns:a16="http://schemas.microsoft.com/office/drawing/2014/main" id="{0AC5CE53-C007-C189-8963-E48E4DDB6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400" y="0"/>
            <a:ext cx="7772400" cy="581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770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36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714" y="0"/>
            <a:ext cx="5987785" cy="5627825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50" name="Freeform: Shape 38">
            <a:extLst>
              <a:ext uri="{FF2B5EF4-FFF2-40B4-BE49-F238E27FC236}">
                <a16:creationId xmlns:a16="http://schemas.microsoft.com/office/drawing/2014/main" id="{5E6FAE32-AB12-4E77-A677-F6BD5D71A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714" y="1"/>
            <a:ext cx="5827092" cy="5480456"/>
          </a:xfrm>
          <a:custGeom>
            <a:avLst/>
            <a:gdLst>
              <a:gd name="connsiteX0" fmla="*/ 0 w 5017099"/>
              <a:gd name="connsiteY0" fmla="*/ 0 h 4718647"/>
              <a:gd name="connsiteX1" fmla="*/ 4599738 w 5017099"/>
              <a:gd name="connsiteY1" fmla="*/ 0 h 4718647"/>
              <a:gd name="connsiteX2" fmla="*/ 4636346 w 5017099"/>
              <a:gd name="connsiteY2" fmla="*/ 60259 h 4718647"/>
              <a:gd name="connsiteX3" fmla="*/ 5017099 w 5017099"/>
              <a:gd name="connsiteY3" fmla="*/ 1563967 h 4718647"/>
              <a:gd name="connsiteX4" fmla="*/ 1862419 w 5017099"/>
              <a:gd name="connsiteY4" fmla="*/ 4718647 h 4718647"/>
              <a:gd name="connsiteX5" fmla="*/ 98607 w 5017099"/>
              <a:gd name="connsiteY5" fmla="*/ 4179877 h 4718647"/>
              <a:gd name="connsiteX6" fmla="*/ 0 w 5017099"/>
              <a:gd name="connsiteY6" fmla="*/ 4106140 h 471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40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0231" y="4125774"/>
            <a:ext cx="6424567" cy="5627826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52" name="Freeform: Shape 42">
            <a:extLst>
              <a:ext uri="{FF2B5EF4-FFF2-40B4-BE49-F238E27FC236}">
                <a16:creationId xmlns:a16="http://schemas.microsoft.com/office/drawing/2014/main" id="{CB6FFAAC-8A48-4FBF-BAFE-BAD367694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4006" y="4269546"/>
            <a:ext cx="6280794" cy="5484052"/>
          </a:xfrm>
          <a:custGeom>
            <a:avLst/>
            <a:gdLst>
              <a:gd name="connsiteX0" fmla="*/ 3465576 w 5908273"/>
              <a:gd name="connsiteY0" fmla="*/ 0 h 5158786"/>
              <a:gd name="connsiteX1" fmla="*/ 5670004 w 5908273"/>
              <a:gd name="connsiteY1" fmla="*/ 791369 h 5158786"/>
              <a:gd name="connsiteX2" fmla="*/ 5908273 w 5908273"/>
              <a:gd name="connsiteY2" fmla="*/ 1007923 h 5158786"/>
              <a:gd name="connsiteX3" fmla="*/ 5908273 w 5908273"/>
              <a:gd name="connsiteY3" fmla="*/ 5158786 h 5158786"/>
              <a:gd name="connsiteX4" fmla="*/ 443374 w 5908273"/>
              <a:gd name="connsiteY4" fmla="*/ 5158786 h 5158786"/>
              <a:gd name="connsiteX5" fmla="*/ 418277 w 5908273"/>
              <a:gd name="connsiteY5" fmla="*/ 5117476 h 5158786"/>
              <a:gd name="connsiteX6" fmla="*/ 0 w 5908273"/>
              <a:gd name="connsiteY6" fmla="*/ 3465576 h 5158786"/>
              <a:gd name="connsiteX7" fmla="*/ 3465576 w 5908273"/>
              <a:gd name="connsiteY7" fmla="*/ 0 h 515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Oval 44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2033" y="3196680"/>
            <a:ext cx="4876800" cy="48768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54" name="Freeform: Shape 46">
            <a:extLst>
              <a:ext uri="{FF2B5EF4-FFF2-40B4-BE49-F238E27FC236}">
                <a16:creationId xmlns:a16="http://schemas.microsoft.com/office/drawing/2014/main" id="{440EF577-B6F8-4C57-B956-AB860B388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337" y="3342984"/>
            <a:ext cx="4584192" cy="4584192"/>
          </a:xfrm>
          <a:custGeom>
            <a:avLst/>
            <a:gdLst>
              <a:gd name="connsiteX0" fmla="*/ 2148840 w 4297680"/>
              <a:gd name="connsiteY0" fmla="*/ 0 h 4297680"/>
              <a:gd name="connsiteX1" fmla="*/ 4297680 w 4297680"/>
              <a:gd name="connsiteY1" fmla="*/ 2148840 h 4297680"/>
              <a:gd name="connsiteX2" fmla="*/ 2148840 w 4297680"/>
              <a:gd name="connsiteY2" fmla="*/ 4297680 h 4297680"/>
              <a:gd name="connsiteX3" fmla="*/ 0 w 4297680"/>
              <a:gd name="connsiteY3" fmla="*/ 2148840 h 4297680"/>
              <a:gd name="connsiteX4" fmla="*/ 2148840 w 4297680"/>
              <a:gd name="connsiteY4" fmla="*/ 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1270B9E-F9EB-8A96-027F-DED3FC5DBF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6" t="19690" r="10755" b="20731"/>
          <a:stretch/>
        </p:blipFill>
        <p:spPr>
          <a:xfrm>
            <a:off x="8141918" y="6855541"/>
            <a:ext cx="4662907" cy="2000729"/>
          </a:xfrm>
          <a:prstGeom prst="rect">
            <a:avLst/>
          </a:prstGeom>
        </p:spPr>
      </p:pic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BE6F2E90-D6C6-E786-E339-7FC378FD7D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46" y="2558445"/>
            <a:ext cx="4507109" cy="659356"/>
          </a:xfrm>
          <a:prstGeom prst="rect">
            <a:avLst/>
          </a:prstGeom>
        </p:spPr>
      </p:pic>
      <p:pic>
        <p:nvPicPr>
          <p:cNvPr id="11" name="Obrázek 10" descr="Obsah obrázku text&#10;&#10;Popis byl vytvořen automaticky">
            <a:extLst>
              <a:ext uri="{FF2B5EF4-FFF2-40B4-BE49-F238E27FC236}">
                <a16:creationId xmlns:a16="http://schemas.microsoft.com/office/drawing/2014/main" id="{C99B1ECB-B680-65E7-58FA-A75BF31C54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" t="7908" r="4018" b="8627"/>
          <a:stretch/>
        </p:blipFill>
        <p:spPr>
          <a:xfrm>
            <a:off x="308597" y="1328697"/>
            <a:ext cx="3711150" cy="11808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3475472-5401-1703-A3E3-6ECA0F03E82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7" t="23225" r="7208" b="28415"/>
          <a:stretch/>
        </p:blipFill>
        <p:spPr>
          <a:xfrm>
            <a:off x="378637" y="3266749"/>
            <a:ext cx="3382938" cy="700564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30ABF5F2-63C8-E524-4A39-59504BD879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37" y="352740"/>
            <a:ext cx="4347436" cy="975955"/>
          </a:xfrm>
          <a:prstGeom prst="rect">
            <a:avLst/>
          </a:prstGeom>
        </p:spPr>
      </p:pic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AD2C8048-58F2-E7C1-1FB0-9A6118A59C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456" y="4125774"/>
            <a:ext cx="2929758" cy="790720"/>
          </a:xfrm>
          <a:prstGeom prst="rect">
            <a:avLst/>
          </a:prstGeom>
        </p:spPr>
      </p:pic>
      <p:pic>
        <p:nvPicPr>
          <p:cNvPr id="6" name="Obrázek 5" descr="Obsah obrázku Písmo, Grafika, logo, design&#10;&#10;Obsah vygenerovaný umělou inteligencí může být nesprávný.">
            <a:extLst>
              <a:ext uri="{FF2B5EF4-FFF2-40B4-BE49-F238E27FC236}">
                <a16:creationId xmlns:a16="http://schemas.microsoft.com/office/drawing/2014/main" id="{DC6021A4-D83A-1FA0-EBE7-0B911721BF0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5191" r="6571" b="19405"/>
          <a:stretch/>
        </p:blipFill>
        <p:spPr>
          <a:xfrm>
            <a:off x="4019747" y="5342382"/>
            <a:ext cx="4043966" cy="69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12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0046F6D-F49E-DF49-923F-62383A4A7F61}"/>
              </a:ext>
            </a:extLst>
          </p:cNvPr>
          <p:cNvSpPr txBox="1">
            <a:spLocks/>
          </p:cNvSpPr>
          <p:nvPr/>
        </p:nvSpPr>
        <p:spPr>
          <a:xfrm>
            <a:off x="439010" y="1447706"/>
            <a:ext cx="10313871" cy="64531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dirty="0">
                <a:solidFill>
                  <a:srgbClr val="0070C0"/>
                </a:solidFill>
                <a:latin typeface="+mn-lt"/>
              </a:rPr>
              <a:t>V</a:t>
            </a:r>
            <a:r>
              <a:rPr lang="cs-CZ" sz="1800" b="1" dirty="0">
                <a:solidFill>
                  <a:srgbClr val="0070C0"/>
                </a:solidFill>
                <a:effectLst/>
                <a:latin typeface="+mn-lt"/>
              </a:rPr>
              <a:t>ýstavba vodovodů</a:t>
            </a:r>
            <a:r>
              <a:rPr lang="cs-CZ" sz="1800" dirty="0">
                <a:solidFill>
                  <a:srgbClr val="0070C0"/>
                </a:solidFill>
                <a:effectLst/>
                <a:latin typeface="+mn-lt"/>
              </a:rPr>
              <a:t> pro veřejnou potřebu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dirty="0">
                <a:solidFill>
                  <a:srgbClr val="0070C0"/>
                </a:solidFill>
                <a:latin typeface="+mn-lt"/>
              </a:rPr>
              <a:t>V</a:t>
            </a:r>
            <a:r>
              <a:rPr lang="cs-CZ" sz="1800" b="1" dirty="0">
                <a:solidFill>
                  <a:srgbClr val="0070C0"/>
                </a:solidFill>
                <a:effectLst/>
                <a:latin typeface="+mn-lt"/>
              </a:rPr>
              <a:t>ýstavba a modernizace úpraven vod, vodojemů a ČS</a:t>
            </a: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endParaRPr lang="cs-CZ" sz="500" dirty="0">
              <a:solidFill>
                <a:srgbClr val="C00000"/>
              </a:solidFill>
              <a:latin typeface="+mn-lt"/>
            </a:endParaRP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dirty="0">
                <a:solidFill>
                  <a:srgbClr val="C00000"/>
                </a:solidFill>
                <a:latin typeface="+mn-lt"/>
              </a:rPr>
              <a:t>Výstavba a intenzifikace </a:t>
            </a:r>
            <a:r>
              <a:rPr lang="cs-CZ" sz="1800" b="1" dirty="0">
                <a:solidFill>
                  <a:srgbClr val="C00000"/>
                </a:solidFill>
                <a:effectLst/>
                <a:latin typeface="+mn-lt"/>
              </a:rPr>
              <a:t>ČOV</a:t>
            </a:r>
            <a:r>
              <a:rPr lang="cs-CZ" sz="1800" dirty="0">
                <a:solidFill>
                  <a:srgbClr val="C00000"/>
                </a:solidFill>
                <a:effectLst/>
                <a:latin typeface="+mn-lt"/>
              </a:rPr>
              <a:t> (u nové K+ČOV nutno napojit min. 50 % obyvatel)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dirty="0">
                <a:solidFill>
                  <a:srgbClr val="C00000"/>
                </a:solidFill>
                <a:latin typeface="+mn-lt"/>
              </a:rPr>
              <a:t>V</a:t>
            </a:r>
            <a:r>
              <a:rPr lang="cs-CZ" sz="1800" b="1" dirty="0">
                <a:solidFill>
                  <a:srgbClr val="C00000"/>
                </a:solidFill>
                <a:effectLst/>
                <a:latin typeface="+mn-lt"/>
              </a:rPr>
              <a:t>ýstavba/dostavba kanalizační sítě</a:t>
            </a:r>
            <a:r>
              <a:rPr lang="cs-CZ" sz="1800" dirty="0">
                <a:solidFill>
                  <a:srgbClr val="C00000"/>
                </a:solidFill>
                <a:effectLst/>
                <a:latin typeface="+mn-lt"/>
              </a:rPr>
              <a:t> a souvisejících objektů (nutno napojit na ČOV!)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dirty="0">
                <a:solidFill>
                  <a:srgbClr val="C00000"/>
                </a:solidFill>
                <a:latin typeface="+mn-lt"/>
              </a:rPr>
              <a:t>O</a:t>
            </a:r>
            <a:r>
              <a:rPr lang="cs-CZ" sz="1800" dirty="0">
                <a:solidFill>
                  <a:srgbClr val="C00000"/>
                </a:solidFill>
                <a:effectLst/>
                <a:latin typeface="+mn-lt"/>
              </a:rPr>
              <a:t>dstranění volných vyústění v rámci odkanalizování obce</a:t>
            </a:r>
          </a:p>
          <a:p>
            <a:pPr algn="just">
              <a:lnSpc>
                <a:spcPct val="140000"/>
              </a:lnSpc>
            </a:pPr>
            <a:endParaRPr lang="cs-CZ" sz="800" dirty="0">
              <a:latin typeface="+mn-lt"/>
            </a:endParaRP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dirty="0">
                <a:latin typeface="+mn-lt"/>
              </a:rPr>
              <a:t>Dotace m</a:t>
            </a:r>
            <a:r>
              <a:rPr lang="cs-CZ" sz="1800" dirty="0">
                <a:effectLst/>
                <a:latin typeface="+mn-lt"/>
              </a:rPr>
              <a:t>ax. </a:t>
            </a:r>
            <a:r>
              <a:rPr lang="cs-CZ" sz="1800" b="1" dirty="0">
                <a:effectLst/>
                <a:latin typeface="+mn-lt"/>
              </a:rPr>
              <a:t>70 %</a:t>
            </a:r>
            <a:r>
              <a:rPr lang="cs-CZ" sz="1800" dirty="0">
                <a:effectLst/>
                <a:latin typeface="+mn-lt"/>
              </a:rPr>
              <a:t> z uznatelných nákladů (max. 50 mil.) </a:t>
            </a:r>
            <a:r>
              <a:rPr lang="cs-CZ" sz="1800" b="1" dirty="0">
                <a:effectLst/>
                <a:latin typeface="+mn-lt"/>
              </a:rPr>
              <a:t>+ 10 % </a:t>
            </a:r>
            <a:r>
              <a:rPr lang="cs-CZ" sz="1800" dirty="0">
                <a:effectLst/>
                <a:latin typeface="+mn-lt"/>
              </a:rPr>
              <a:t>JČ kraj </a:t>
            </a:r>
            <a:r>
              <a:rPr lang="cs-CZ" sz="1800" b="1" dirty="0">
                <a:latin typeface="+mn-lt"/>
              </a:rPr>
              <a:t>+ …</a:t>
            </a:r>
            <a:r>
              <a:rPr lang="cs-CZ" sz="1800" dirty="0">
                <a:effectLst/>
                <a:latin typeface="+mn-lt"/>
              </a:rPr>
              <a:t> </a:t>
            </a:r>
            <a:r>
              <a:rPr lang="cs-CZ" sz="1600" dirty="0">
                <a:effectLst/>
                <a:latin typeface="+mn-lt"/>
              </a:rPr>
              <a:t>(celkem </a:t>
            </a:r>
            <a:r>
              <a:rPr lang="cs-CZ" sz="1600" b="1" dirty="0">
                <a:effectLst/>
                <a:latin typeface="+mn-lt"/>
              </a:rPr>
              <a:t>max. </a:t>
            </a:r>
            <a:r>
              <a:rPr lang="cs-CZ" sz="1600" b="1" dirty="0">
                <a:latin typeface="+mn-lt"/>
              </a:rPr>
              <a:t>9</a:t>
            </a:r>
            <a:r>
              <a:rPr lang="cs-CZ" sz="1600" b="1" dirty="0">
                <a:effectLst/>
                <a:latin typeface="+mn-lt"/>
              </a:rPr>
              <a:t>0 %</a:t>
            </a:r>
            <a:r>
              <a:rPr lang="cs-CZ" sz="1600" dirty="0">
                <a:effectLst/>
                <a:latin typeface="+mn-lt"/>
              </a:rPr>
              <a:t>)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600" dirty="0">
                <a:latin typeface="+mn-lt"/>
              </a:rPr>
              <a:t>V = 100 tis. Kč/</a:t>
            </a:r>
            <a:r>
              <a:rPr lang="cs-CZ" sz="1600" dirty="0" err="1">
                <a:latin typeface="+mn-lt"/>
              </a:rPr>
              <a:t>ptho</a:t>
            </a:r>
            <a:r>
              <a:rPr lang="cs-CZ" sz="1600" dirty="0">
                <a:latin typeface="+mn-lt"/>
              </a:rPr>
              <a:t>, V+ÚV = 110 tis. Kč/</a:t>
            </a:r>
            <a:r>
              <a:rPr lang="cs-CZ" sz="1600" dirty="0" err="1">
                <a:latin typeface="+mn-lt"/>
              </a:rPr>
              <a:t>ptho</a:t>
            </a:r>
            <a:r>
              <a:rPr lang="cs-CZ" sz="1600" dirty="0">
                <a:latin typeface="+mn-lt"/>
              </a:rPr>
              <a:t> 	K = 150 tis. Kč/</a:t>
            </a:r>
            <a:r>
              <a:rPr lang="cs-CZ" sz="1600" dirty="0" err="1">
                <a:latin typeface="+mn-lt"/>
              </a:rPr>
              <a:t>ptho</a:t>
            </a:r>
            <a:r>
              <a:rPr lang="cs-CZ" sz="1600" dirty="0">
                <a:latin typeface="+mn-lt"/>
              </a:rPr>
              <a:t>, K+ČOV = 165 tis. Kč/</a:t>
            </a:r>
            <a:r>
              <a:rPr lang="cs-CZ" sz="1600" dirty="0" err="1">
                <a:latin typeface="+mn-lt"/>
              </a:rPr>
              <a:t>ptho</a:t>
            </a:r>
            <a:r>
              <a:rPr lang="cs-CZ" sz="1600" dirty="0">
                <a:latin typeface="+mn-lt"/>
              </a:rPr>
              <a:t>	 bez DPH</a:t>
            </a:r>
          </a:p>
          <a:p>
            <a:pPr lvl="4" algn="just">
              <a:lnSpc>
                <a:spcPct val="120000"/>
              </a:lnSpc>
              <a:spcBef>
                <a:spcPts val="300"/>
              </a:spcBef>
            </a:pPr>
            <a:r>
              <a:rPr lang="cs-CZ" sz="1600" dirty="0">
                <a:latin typeface="+mn-lt"/>
              </a:rPr>
              <a:t>        </a:t>
            </a:r>
            <a:r>
              <a:rPr lang="cs-CZ" sz="1600" dirty="0" err="1">
                <a:effectLst/>
                <a:latin typeface="+mn-lt"/>
              </a:rPr>
              <a:t>ptho</a:t>
            </a:r>
            <a:r>
              <a:rPr lang="cs-CZ" sz="1600" dirty="0">
                <a:effectLst/>
                <a:latin typeface="+mn-lt"/>
              </a:rPr>
              <a:t> = připojený trvale hlášený obyvatel		</a:t>
            </a:r>
            <a:r>
              <a:rPr lang="cs-CZ" sz="1800" b="1" dirty="0">
                <a:effectLst/>
                <a:latin typeface="+mn-lt"/>
              </a:rPr>
              <a:t>Intenzifikace ČOV max. 30 %</a:t>
            </a:r>
          </a:p>
          <a:p>
            <a:pPr algn="just">
              <a:lnSpc>
                <a:spcPct val="140000"/>
              </a:lnSpc>
            </a:pPr>
            <a:endParaRPr lang="cs-CZ" sz="800" dirty="0">
              <a:effectLst/>
              <a:latin typeface="Helvetica Neue" panose="02000503000000020004" pitchFamily="2" charset="0"/>
            </a:endParaRP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dirty="0">
                <a:latin typeface="+mn-lt"/>
              </a:rPr>
              <a:t>Pro </a:t>
            </a:r>
            <a:r>
              <a:rPr lang="cs-CZ" sz="1800" b="1" dirty="0">
                <a:latin typeface="+mn-lt"/>
              </a:rPr>
              <a:t>min. 50 </a:t>
            </a:r>
            <a:r>
              <a:rPr lang="cs-CZ" sz="1800" dirty="0">
                <a:latin typeface="+mn-lt"/>
              </a:rPr>
              <a:t>obyvatel (zákon o </a:t>
            </a:r>
            <a:r>
              <a:rPr lang="cs-CZ" sz="1800" dirty="0" err="1">
                <a:latin typeface="+mn-lt"/>
              </a:rPr>
              <a:t>VaK</a:t>
            </a:r>
            <a:r>
              <a:rPr lang="cs-CZ" sz="1800" dirty="0">
                <a:latin typeface="+mn-lt"/>
              </a:rPr>
              <a:t>) pro obce nebo </a:t>
            </a:r>
            <a:r>
              <a:rPr lang="cs-CZ" sz="1800" dirty="0" err="1">
                <a:latin typeface="+mn-lt"/>
              </a:rPr>
              <a:t>m.č</a:t>
            </a:r>
            <a:r>
              <a:rPr lang="cs-CZ" sz="1800" dirty="0">
                <a:latin typeface="+mn-lt"/>
              </a:rPr>
              <a:t>. </a:t>
            </a:r>
            <a:r>
              <a:rPr lang="cs-CZ" sz="1800" b="1" dirty="0">
                <a:latin typeface="+mn-lt"/>
              </a:rPr>
              <a:t>do 2 000 </a:t>
            </a:r>
            <a:r>
              <a:rPr lang="cs-CZ" sz="1800" dirty="0">
                <a:latin typeface="+mn-lt"/>
              </a:rPr>
              <a:t>obyv.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dirty="0">
                <a:latin typeface="+mn-lt"/>
              </a:rPr>
              <a:t>O</a:t>
            </a:r>
            <a:r>
              <a:rPr lang="cs-CZ" sz="1800" b="1" dirty="0">
                <a:effectLst/>
                <a:latin typeface="+mn-lt"/>
              </a:rPr>
              <a:t>bce, svazky obcí a vodohospodářské společnosti</a:t>
            </a:r>
            <a:r>
              <a:rPr lang="cs-CZ" sz="1800" dirty="0">
                <a:effectLst/>
                <a:latin typeface="+mn-lt"/>
              </a:rPr>
              <a:t> </a:t>
            </a:r>
            <a:r>
              <a:rPr lang="cs-CZ" sz="1400" dirty="0">
                <a:effectLst/>
                <a:latin typeface="+mn-lt"/>
              </a:rPr>
              <a:t>s více než 90 % většinou kapitálové účasti měst a obcí.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u="sng" dirty="0">
                <a:latin typeface="+mn-lt"/>
              </a:rPr>
              <a:t>NEDOTOVANÁ cena V+S!</a:t>
            </a:r>
            <a:r>
              <a:rPr lang="cs-CZ" sz="1800" dirty="0">
                <a:latin typeface="+mn-lt"/>
              </a:rPr>
              <a:t> min. </a:t>
            </a:r>
            <a:r>
              <a:rPr lang="cs-CZ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  <a:sym typeface="Symbol" pitchFamily="2" charset="2"/>
              </a:rPr>
              <a:t> cena V+S v ČR</a:t>
            </a:r>
            <a:endParaRPr lang="cs-CZ" sz="1800" u="sng" dirty="0">
              <a:effectLst/>
              <a:latin typeface="+mn-lt"/>
            </a:endParaRPr>
          </a:p>
          <a:p>
            <a:pPr algn="just">
              <a:lnSpc>
                <a:spcPct val="140000"/>
              </a:lnSpc>
            </a:pPr>
            <a:endParaRPr lang="cs-CZ" sz="800" dirty="0">
              <a:latin typeface="+mn-lt"/>
            </a:endParaRP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dirty="0">
                <a:latin typeface="+mn-lt"/>
              </a:rPr>
              <a:t>Neuznatelné náklady: PD, </a:t>
            </a:r>
            <a:r>
              <a:rPr lang="cs-CZ" sz="1800" dirty="0" err="1">
                <a:latin typeface="+mn-lt"/>
              </a:rPr>
              <a:t>inž</a:t>
            </a:r>
            <a:r>
              <a:rPr lang="cs-CZ" sz="1800" dirty="0">
                <a:latin typeface="+mn-lt"/>
              </a:rPr>
              <a:t>. činnost, nákup pozemků, přípojky </a:t>
            </a:r>
            <a:r>
              <a:rPr lang="cs-CZ" sz="1800" dirty="0" err="1">
                <a:latin typeface="+mn-lt"/>
              </a:rPr>
              <a:t>VaK</a:t>
            </a:r>
            <a:r>
              <a:rPr lang="cs-CZ" sz="1800" dirty="0">
                <a:latin typeface="+mn-lt"/>
              </a:rPr>
              <a:t>, </a:t>
            </a:r>
            <a:r>
              <a:rPr lang="cs-CZ" sz="1800" u="sng" dirty="0">
                <a:latin typeface="+mn-lt"/>
              </a:rPr>
              <a:t>rekonstrukce</a:t>
            </a:r>
            <a:r>
              <a:rPr lang="cs-CZ" sz="1800" dirty="0">
                <a:latin typeface="+mn-lt"/>
              </a:rPr>
              <a:t>, zainvestování ZTV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dirty="0">
                <a:latin typeface="+mn-lt"/>
              </a:rPr>
              <a:t>Pouze pro objekty k trvalému bydlení (ne rekreace)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dirty="0">
                <a:effectLst/>
                <a:latin typeface="+mn-lt"/>
              </a:rPr>
              <a:t>Nutný soulad s </a:t>
            </a:r>
            <a:r>
              <a:rPr lang="cs-CZ" sz="1800" dirty="0" err="1">
                <a:effectLst/>
                <a:latin typeface="+mn-lt"/>
              </a:rPr>
              <a:t>PRVKÚKem</a:t>
            </a:r>
            <a:r>
              <a:rPr lang="cs-CZ" sz="1800" dirty="0">
                <a:effectLst/>
                <a:latin typeface="+mn-lt"/>
              </a:rPr>
              <a:t> + platné stavební povolení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dirty="0">
                <a:latin typeface="+mn-lt"/>
              </a:rPr>
              <a:t>Poslední výzva v 02/2024 (celkem 400 mil. Kč, V 150, K 250), </a:t>
            </a:r>
            <a:r>
              <a:rPr lang="cs-CZ" sz="1600" dirty="0">
                <a:latin typeface="+mn-lt"/>
              </a:rPr>
              <a:t>v r. 2021 celkem 2 500 mil. Kč</a:t>
            </a:r>
          </a:p>
        </p:txBody>
      </p:sp>
      <p:pic>
        <p:nvPicPr>
          <p:cNvPr id="6" name="Obrázek" descr="Obrázek">
            <a:extLst>
              <a:ext uri="{FF2B5EF4-FFF2-40B4-BE49-F238E27FC236}">
                <a16:creationId xmlns:a16="http://schemas.microsoft.com/office/drawing/2014/main" id="{FB37AF36-C193-1944-969B-8A932285D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450851"/>
            <a:ext cx="3124200" cy="48577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Nadpis 2">
            <a:extLst>
              <a:ext uri="{FF2B5EF4-FFF2-40B4-BE49-F238E27FC236}">
                <a16:creationId xmlns:a16="http://schemas.microsoft.com/office/drawing/2014/main" id="{3FF40247-DACA-9748-87EB-C6A14BEE5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1" y="7900820"/>
            <a:ext cx="8621502" cy="1416618"/>
          </a:xfrm>
          <a:solidFill>
            <a:srgbClr val="0070C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cs-CZ" sz="2800" b="1" dirty="0">
                <a:solidFill>
                  <a:schemeClr val="bg1"/>
                </a:solidFill>
              </a:rPr>
              <a:t>Podpora výstavby a technického zhodnocení infrastruktury vodovodů a kanalizací III</a:t>
            </a:r>
            <a:br>
              <a:rPr lang="cs-CZ" sz="2800" dirty="0">
                <a:solidFill>
                  <a:schemeClr val="bg1"/>
                </a:solidFill>
              </a:rPr>
            </a:br>
            <a:r>
              <a:rPr lang="cs-CZ" sz="2000" dirty="0">
                <a:solidFill>
                  <a:schemeClr val="bg1"/>
                </a:solidFill>
              </a:rPr>
              <a:t>- </a:t>
            </a:r>
            <a:r>
              <a:rPr lang="cs-CZ" sz="2000" i="1" dirty="0">
                <a:solidFill>
                  <a:schemeClr val="bg1"/>
                </a:solidFill>
              </a:rPr>
              <a:t>programy 129 412 a 129 413</a:t>
            </a:r>
          </a:p>
        </p:txBody>
      </p:sp>
      <p:pic>
        <p:nvPicPr>
          <p:cNvPr id="2" name="Picture 4" descr="Logo_MZe___bez_R.JPG">
            <a:extLst>
              <a:ext uri="{FF2B5EF4-FFF2-40B4-BE49-F238E27FC236}">
                <a16:creationId xmlns:a16="http://schemas.microsoft.com/office/drawing/2014/main" id="{3AE4C40E-2F27-0430-182E-D2590066CD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" t="8577" r="5702" b="17152"/>
          <a:stretch/>
        </p:blipFill>
        <p:spPr>
          <a:xfrm>
            <a:off x="9723550" y="8047474"/>
            <a:ext cx="2599832" cy="126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88393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0046F6D-F49E-DF49-923F-62383A4A7F61}"/>
              </a:ext>
            </a:extLst>
          </p:cNvPr>
          <p:cNvSpPr txBox="1">
            <a:spLocks/>
          </p:cNvSpPr>
          <p:nvPr/>
        </p:nvSpPr>
        <p:spPr>
          <a:xfrm>
            <a:off x="413250" y="1265493"/>
            <a:ext cx="10421057" cy="6448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300"/>
              </a:spcBef>
            </a:pPr>
            <a:r>
              <a:rPr lang="cs-CZ" sz="2400" b="1" dirty="0">
                <a:solidFill>
                  <a:schemeClr val="accent1"/>
                </a:solidFill>
                <a:latin typeface="+mn-lt"/>
              </a:rPr>
              <a:t>Podpora odkupu a scelování infrastruktury </a:t>
            </a:r>
            <a:r>
              <a:rPr lang="cs-CZ" sz="2400" b="1" dirty="0" err="1">
                <a:solidFill>
                  <a:schemeClr val="accent1"/>
                </a:solidFill>
                <a:latin typeface="+mn-lt"/>
              </a:rPr>
              <a:t>VaK</a:t>
            </a:r>
            <a:endParaRPr lang="cs-CZ" sz="2400" b="1" dirty="0">
              <a:solidFill>
                <a:schemeClr val="accent1"/>
              </a:solidFill>
              <a:latin typeface="+mn-lt"/>
            </a:endParaRP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dirty="0">
                <a:solidFill>
                  <a:srgbClr val="000000"/>
                </a:solidFill>
                <a:effectLst/>
                <a:latin typeface="+mn-lt"/>
              </a:rPr>
              <a:t>Příjem ž</a:t>
            </a:r>
            <a:r>
              <a:rPr lang="cs-CZ" sz="1800" b="1" dirty="0">
                <a:solidFill>
                  <a:srgbClr val="000000"/>
                </a:solidFill>
                <a:latin typeface="+mn-lt"/>
              </a:rPr>
              <a:t>ádostí od</a:t>
            </a:r>
            <a:r>
              <a:rPr lang="cs-CZ" sz="1800" b="1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cs-CZ" sz="1800" b="1" dirty="0">
                <a:solidFill>
                  <a:srgbClr val="FB0007"/>
                </a:solidFill>
                <a:effectLst/>
                <a:latin typeface="+mn-lt"/>
              </a:rPr>
              <a:t>02. 01. 2023</a:t>
            </a:r>
            <a:r>
              <a:rPr lang="cs-CZ" sz="1800" dirty="0">
                <a:solidFill>
                  <a:srgbClr val="FB0007"/>
                </a:solidFill>
                <a:latin typeface="+mn-lt"/>
              </a:rPr>
              <a:t> </a:t>
            </a:r>
            <a:r>
              <a:rPr lang="cs-CZ" sz="1800" b="1" dirty="0">
                <a:solidFill>
                  <a:srgbClr val="000000"/>
                </a:solidFill>
                <a:effectLst/>
                <a:latin typeface="+mn-lt"/>
              </a:rPr>
              <a:t>do </a:t>
            </a:r>
            <a:r>
              <a:rPr lang="cs-CZ" sz="1800" b="1" dirty="0">
                <a:solidFill>
                  <a:srgbClr val="FB0007"/>
                </a:solidFill>
                <a:effectLst/>
                <a:latin typeface="+mn-lt"/>
              </a:rPr>
              <a:t>30. 09. 2025, </a:t>
            </a:r>
            <a:r>
              <a:rPr lang="cs-CZ" sz="1800" dirty="0">
                <a:effectLst/>
                <a:latin typeface="+mn-lt"/>
                <a:cs typeface="Arial" panose="020B0604020202020204" pitchFamily="34" charset="0"/>
              </a:rPr>
              <a:t>alokace </a:t>
            </a:r>
            <a:r>
              <a:rPr lang="cs-CZ" sz="1800" b="1" dirty="0">
                <a:latin typeface="+mn-lt"/>
                <a:cs typeface="Arial" panose="020B0604020202020204" pitchFamily="34" charset="0"/>
              </a:rPr>
              <a:t>297 mil. Kč</a:t>
            </a:r>
            <a:endParaRPr lang="cs-CZ" sz="1800" b="1" dirty="0">
              <a:solidFill>
                <a:srgbClr val="000000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dirty="0">
                <a:effectLst/>
                <a:latin typeface="+mn-lt"/>
              </a:rPr>
              <a:t>Podpora odkupu </a:t>
            </a:r>
            <a:r>
              <a:rPr lang="cs-CZ" sz="1800" b="1" dirty="0">
                <a:latin typeface="+mn-lt"/>
              </a:rPr>
              <a:t>vlastnických práv k </a:t>
            </a:r>
            <a:r>
              <a:rPr lang="cs-CZ" sz="1800" b="1" dirty="0" err="1">
                <a:latin typeface="+mn-lt"/>
              </a:rPr>
              <a:t>VaK</a:t>
            </a:r>
            <a:r>
              <a:rPr lang="cs-CZ" sz="1800" b="1" dirty="0">
                <a:latin typeface="+mn-lt"/>
              </a:rPr>
              <a:t> pro veřejnou potřebu </a:t>
            </a:r>
            <a:r>
              <a:rPr lang="cs-CZ" sz="1800" dirty="0">
                <a:latin typeface="+mn-lt"/>
              </a:rPr>
              <a:t>za účelem scelení VH majetku a převedení vlastnických práv na města a obce ČR (+ VS s více než 90 % většinou kapitálové účasti měst a obcí)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dirty="0">
                <a:latin typeface="+mn-lt"/>
              </a:rPr>
              <a:t>Realizace akce musí být nejpozději do 31.12.2025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dirty="0">
                <a:latin typeface="+mn-lt"/>
              </a:rPr>
              <a:t>Po realizaci nutno </a:t>
            </a:r>
            <a:r>
              <a:rPr lang="cs-CZ" sz="1800" b="1" dirty="0">
                <a:latin typeface="+mn-lt"/>
              </a:rPr>
              <a:t>zásobovat pitnou vodou více než 50 % </a:t>
            </a:r>
            <a:r>
              <a:rPr lang="cs-CZ" sz="1800" dirty="0">
                <a:latin typeface="+mn-lt"/>
              </a:rPr>
              <a:t>zásobovaných obyvatel nebo zajistit </a:t>
            </a:r>
            <a:r>
              <a:rPr lang="cs-CZ" sz="1800" b="1" dirty="0">
                <a:latin typeface="+mn-lt"/>
              </a:rPr>
              <a:t>odvádění a čištění odpadních vod od více než 50 %</a:t>
            </a:r>
            <a:r>
              <a:rPr lang="cs-CZ" sz="1800" dirty="0">
                <a:latin typeface="+mn-lt"/>
              </a:rPr>
              <a:t> napojených obyvatel dané oblasti (obce) = majoritní vlastník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dirty="0">
                <a:latin typeface="+mn-lt"/>
              </a:rPr>
              <a:t>Neuznatelné náklady</a:t>
            </a:r>
            <a:r>
              <a:rPr lang="cs-CZ" sz="1800" dirty="0">
                <a:latin typeface="+mn-lt"/>
              </a:rPr>
              <a:t>: znalecký posudek, přípojky, dešťová kanalizace</a:t>
            </a:r>
          </a:p>
          <a:p>
            <a:pPr marL="378000" indent="-378000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u="sng" dirty="0">
                <a:latin typeface="+mn-lt"/>
              </a:rPr>
              <a:t>Dotace 30 %</a:t>
            </a:r>
            <a:r>
              <a:rPr lang="cs-CZ" sz="1800" b="1" dirty="0">
                <a:latin typeface="+mn-lt"/>
              </a:rPr>
              <a:t> z nejnižší ceny vzešlé z porovnání cen:</a:t>
            </a:r>
          </a:p>
          <a:p>
            <a:pPr lvl="4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>
                <a:latin typeface="+mn-lt"/>
              </a:rPr>
              <a:t>	a) znalecký posudek ceny pořizovaného infrastrukturního majetku,</a:t>
            </a:r>
          </a:p>
          <a:p>
            <a:pPr lvl="4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>
                <a:latin typeface="+mn-lt"/>
              </a:rPr>
              <a:t>	b) pořizovací (aktualizovaná) cena objektů dle VUME snížená o % opotřebení,</a:t>
            </a:r>
          </a:p>
          <a:p>
            <a:pPr lvl="4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>
                <a:latin typeface="+mn-lt"/>
              </a:rPr>
              <a:t>	c) sjednaná cena dle kupní smlouvy (tržní cena).  </a:t>
            </a:r>
          </a:p>
          <a:p>
            <a:pPr marL="357188" lvl="4" indent="-347663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dirty="0">
                <a:latin typeface="+mn-lt"/>
              </a:rPr>
              <a:t>Povinnost uplatňovat nedotovanou cenu V+S </a:t>
            </a:r>
            <a:r>
              <a:rPr lang="cs-CZ" sz="1800" dirty="0">
                <a:latin typeface="+mn-lt"/>
              </a:rPr>
              <a:t>(min. V+S = ⌀ cena V+S v ČR v předchozím roce)</a:t>
            </a:r>
          </a:p>
          <a:p>
            <a:pPr lvl="4" algn="just">
              <a:lnSpc>
                <a:spcPct val="120000"/>
              </a:lnSpc>
              <a:spcBef>
                <a:spcPts val="900"/>
              </a:spcBef>
            </a:pPr>
            <a:r>
              <a:rPr lang="cs-CZ" sz="2400" b="1" dirty="0">
                <a:solidFill>
                  <a:schemeClr val="accent1"/>
                </a:solidFill>
                <a:latin typeface="+mn-lt"/>
              </a:rPr>
              <a:t>Podpora opatření pro zmírnění negativních dopadů sucha a nedostatku vody I</a:t>
            </a:r>
          </a:p>
          <a:p>
            <a:pPr marL="357188" lvl="4" indent="-347663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dirty="0">
                <a:solidFill>
                  <a:srgbClr val="000000"/>
                </a:solidFill>
                <a:latin typeface="+mn-lt"/>
              </a:rPr>
              <a:t>od</a:t>
            </a:r>
            <a:r>
              <a:rPr lang="cs-CZ" sz="1800" b="1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cs-CZ" sz="1800" b="1" dirty="0">
                <a:solidFill>
                  <a:srgbClr val="FB0007"/>
                </a:solidFill>
                <a:effectLst/>
                <a:latin typeface="+mn-lt"/>
              </a:rPr>
              <a:t>24. 4. 2025</a:t>
            </a:r>
            <a:r>
              <a:rPr lang="cs-CZ" sz="1800" dirty="0">
                <a:solidFill>
                  <a:srgbClr val="FB0007"/>
                </a:solidFill>
                <a:latin typeface="+mn-lt"/>
              </a:rPr>
              <a:t> </a:t>
            </a:r>
            <a:r>
              <a:rPr lang="cs-CZ" sz="1800" b="1" dirty="0">
                <a:solidFill>
                  <a:srgbClr val="000000"/>
                </a:solidFill>
                <a:effectLst/>
                <a:latin typeface="+mn-lt"/>
              </a:rPr>
              <a:t>do </a:t>
            </a:r>
            <a:r>
              <a:rPr lang="cs-CZ" sz="1800" b="1" dirty="0">
                <a:solidFill>
                  <a:srgbClr val="FB0007"/>
                </a:solidFill>
                <a:effectLst/>
                <a:latin typeface="+mn-lt"/>
              </a:rPr>
              <a:t>30. 6. 2026, </a:t>
            </a:r>
            <a:r>
              <a:rPr lang="cs-CZ" sz="1800" dirty="0">
                <a:solidFill>
                  <a:srgbClr val="000000"/>
                </a:solidFill>
                <a:latin typeface="+mn-lt"/>
              </a:rPr>
              <a:t>a</a:t>
            </a:r>
            <a:r>
              <a:rPr lang="cs-CZ" sz="1800" dirty="0">
                <a:solidFill>
                  <a:srgbClr val="000000"/>
                </a:solidFill>
                <a:effectLst/>
                <a:latin typeface="+mn-lt"/>
              </a:rPr>
              <a:t>lokace</a:t>
            </a:r>
            <a:r>
              <a:rPr lang="cs-CZ" sz="1800" b="1" dirty="0">
                <a:solidFill>
                  <a:srgbClr val="000000"/>
                </a:solidFill>
                <a:effectLst/>
                <a:latin typeface="+mn-lt"/>
              </a:rPr>
              <a:t> 20 mil. Kč</a:t>
            </a:r>
          </a:p>
          <a:p>
            <a:pPr marL="357188" lvl="4" indent="-347663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b="1" dirty="0">
                <a:solidFill>
                  <a:srgbClr val="000000"/>
                </a:solidFill>
                <a:latin typeface="+mn-lt"/>
              </a:rPr>
              <a:t>Instalace Smart </a:t>
            </a:r>
            <a:r>
              <a:rPr lang="cs-CZ" sz="1800" b="1" dirty="0" err="1">
                <a:solidFill>
                  <a:srgbClr val="000000"/>
                </a:solidFill>
                <a:latin typeface="+mn-lt"/>
              </a:rPr>
              <a:t>Meteringu</a:t>
            </a:r>
            <a:r>
              <a:rPr lang="cs-CZ" sz="18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+mn-lt"/>
              </a:rPr>
              <a:t>na vodovodní síti z důvodu snížení ztrát nebo zajištění regulace spotřeby</a:t>
            </a:r>
          </a:p>
          <a:p>
            <a:pPr marL="357188" lvl="4" indent="-347663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cs-CZ" sz="180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výše podpory až </a:t>
            </a:r>
            <a:r>
              <a:rPr lang="cs-CZ" sz="1800" b="1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70 %</a:t>
            </a:r>
            <a:r>
              <a:rPr lang="cs-CZ" sz="180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 z uznatelných nákladů, </a:t>
            </a:r>
            <a:r>
              <a:rPr lang="cs-CZ" sz="1800" b="1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max. 1500,- Kč / </a:t>
            </a:r>
            <a:r>
              <a:rPr lang="cs-CZ" sz="1800" b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vodoměr</a:t>
            </a:r>
            <a:endParaRPr lang="cs-CZ" sz="1800" b="1" dirty="0">
              <a:solidFill>
                <a:srgbClr val="000000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357188" lvl="4" indent="-347663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endParaRPr lang="cs-CZ" sz="80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357188" lvl="4" indent="-347663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endParaRPr lang="cs-CZ" sz="1000" dirty="0">
              <a:solidFill>
                <a:srgbClr val="FB0007"/>
              </a:solidFill>
              <a:effectLst/>
              <a:latin typeface="Arial" panose="020B0604020202020204" pitchFamily="34" charset="0"/>
            </a:endParaRPr>
          </a:p>
          <a:p>
            <a:pPr marL="357188" lvl="4" indent="-347663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endParaRPr lang="cs-CZ" sz="120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357188" lvl="4" indent="-347663" algn="just">
              <a:lnSpc>
                <a:spcPct val="120000"/>
              </a:lnSpc>
              <a:spcBef>
                <a:spcPts val="300"/>
              </a:spcBef>
              <a:buFont typeface="Wingdings" pitchFamily="2" charset="2"/>
              <a:buChar char="Ø"/>
            </a:pPr>
            <a:endParaRPr lang="cs-CZ" sz="1800" dirty="0">
              <a:latin typeface="+mn-lt"/>
            </a:endParaRPr>
          </a:p>
        </p:txBody>
      </p:sp>
      <p:pic>
        <p:nvPicPr>
          <p:cNvPr id="5" name="Picture 4" descr="Logo_MZe___bez_R.JPG">
            <a:extLst>
              <a:ext uri="{FF2B5EF4-FFF2-40B4-BE49-F238E27FC236}">
                <a16:creationId xmlns:a16="http://schemas.microsoft.com/office/drawing/2014/main" id="{D23CE613-8DE5-5E45-A88A-4282735075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" t="8577" r="5702" b="17152"/>
          <a:stretch/>
        </p:blipFill>
        <p:spPr>
          <a:xfrm>
            <a:off x="9723550" y="8047474"/>
            <a:ext cx="2599832" cy="1269963"/>
          </a:xfrm>
          <a:prstGeom prst="rect">
            <a:avLst/>
          </a:prstGeom>
        </p:spPr>
      </p:pic>
      <p:pic>
        <p:nvPicPr>
          <p:cNvPr id="6" name="Obrázek" descr="Obrázek">
            <a:extLst>
              <a:ext uri="{FF2B5EF4-FFF2-40B4-BE49-F238E27FC236}">
                <a16:creationId xmlns:a16="http://schemas.microsoft.com/office/drawing/2014/main" id="{FB37AF36-C193-1944-969B-8A932285D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450851"/>
            <a:ext cx="3124200" cy="48577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Nadpis 2">
            <a:extLst>
              <a:ext uri="{FF2B5EF4-FFF2-40B4-BE49-F238E27FC236}">
                <a16:creationId xmlns:a16="http://schemas.microsoft.com/office/drawing/2014/main" id="{3FF40247-DACA-9748-87EB-C6A14BEE5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7900820"/>
            <a:ext cx="9080767" cy="1416618"/>
          </a:xfrm>
          <a:solidFill>
            <a:srgbClr val="0070C0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cs-CZ" sz="2800" b="1" dirty="0">
                <a:solidFill>
                  <a:schemeClr val="bg1"/>
                </a:solidFill>
              </a:rPr>
              <a:t>AKTUÁLNÍ VÝZVY</a:t>
            </a:r>
            <a:br>
              <a:rPr lang="cs-CZ" sz="2800" b="1" dirty="0">
                <a:solidFill>
                  <a:schemeClr val="bg1"/>
                </a:solidFill>
              </a:rPr>
            </a:br>
            <a:r>
              <a:rPr lang="cs-CZ" sz="2800" b="1" dirty="0">
                <a:solidFill>
                  <a:schemeClr val="bg1"/>
                </a:solidFill>
              </a:rPr>
              <a:t>Podpora odkupu a scelování infrastruktury </a:t>
            </a:r>
            <a:r>
              <a:rPr lang="cs-CZ" sz="2800" b="1" dirty="0" err="1">
                <a:solidFill>
                  <a:schemeClr val="bg1"/>
                </a:solidFill>
              </a:rPr>
              <a:t>VaK</a:t>
            </a:r>
            <a:r>
              <a:rPr lang="cs-CZ" sz="2000" dirty="0">
                <a:solidFill>
                  <a:schemeClr val="bg1"/>
                </a:solidFill>
              </a:rPr>
              <a:t>- </a:t>
            </a:r>
            <a:r>
              <a:rPr lang="cs-CZ" sz="2000" i="1" dirty="0">
                <a:solidFill>
                  <a:schemeClr val="bg1"/>
                </a:solidFill>
              </a:rPr>
              <a:t>program 129 420</a:t>
            </a:r>
            <a:br>
              <a:rPr lang="cs-CZ" sz="2000" i="1" dirty="0">
                <a:solidFill>
                  <a:schemeClr val="bg1"/>
                </a:solidFill>
              </a:rPr>
            </a:br>
            <a:r>
              <a:rPr lang="cs-CZ" sz="2800" b="1" dirty="0">
                <a:solidFill>
                  <a:schemeClr val="bg1"/>
                </a:solidFill>
              </a:rPr>
              <a:t>Smart </a:t>
            </a:r>
            <a:r>
              <a:rPr lang="cs-CZ" sz="2800" b="1" dirty="0" err="1">
                <a:solidFill>
                  <a:schemeClr val="bg1"/>
                </a:solidFill>
              </a:rPr>
              <a:t>Metering</a:t>
            </a:r>
            <a:r>
              <a:rPr lang="cs-CZ" sz="3600" b="1" dirty="0">
                <a:solidFill>
                  <a:schemeClr val="bg1"/>
                </a:solidFill>
              </a:rPr>
              <a:t> </a:t>
            </a:r>
            <a:r>
              <a:rPr lang="cs-CZ" sz="2000" dirty="0">
                <a:solidFill>
                  <a:schemeClr val="bg1"/>
                </a:solidFill>
              </a:rPr>
              <a:t>- </a:t>
            </a:r>
            <a:r>
              <a:rPr lang="cs-CZ" sz="2000" i="1" dirty="0">
                <a:solidFill>
                  <a:schemeClr val="bg1"/>
                </a:solidFill>
              </a:rPr>
              <a:t>program 129 403</a:t>
            </a:r>
            <a:endParaRPr lang="cs-CZ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80757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0046F6D-F49E-DF49-923F-62383A4A7F61}"/>
              </a:ext>
            </a:extLst>
          </p:cNvPr>
          <p:cNvSpPr txBox="1">
            <a:spLocks/>
          </p:cNvSpPr>
          <p:nvPr/>
        </p:nvSpPr>
        <p:spPr>
          <a:xfrm>
            <a:off x="457200" y="1465940"/>
            <a:ext cx="10085294" cy="6145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cs-CZ" sz="1800" b="1" i="0" u="none" strike="noStrike" dirty="0">
                <a:solidFill>
                  <a:srgbClr val="0063AC"/>
                </a:solidFill>
                <a:effectLst/>
                <a:latin typeface="Open sans" panose="020B0606030504020204" pitchFamily="34" charset="0"/>
              </a:rPr>
              <a:t>Podporované aktivity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1.4.1  Výstavba ČOV; dobudování a výstavba kanalizací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1.4.2  Intenzifikace ČOV za účelem zvýšeného odstraňování specifického znečištění</a:t>
            </a:r>
            <a:endParaRPr lang="cs-CZ" sz="1800" b="1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1.4.3  Opatření omezující vypouštění odpadních vod z odlehčení na kanalizaci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1.4.4  Výstavba a modernizace vodovodních přivaděčů a vodovodních řadů</a:t>
            </a:r>
            <a:endParaRPr lang="cs-CZ" sz="1800" b="1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1.4.5  Intenzifikace úpraven pitné vody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endParaRPr lang="cs-CZ" sz="1200" b="1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cs-CZ" sz="1600" b="1" dirty="0">
                <a:solidFill>
                  <a:srgbClr val="000000"/>
                </a:solidFill>
                <a:latin typeface="Open sans" panose="020B0606030504020204" pitchFamily="34" charset="0"/>
              </a:rPr>
              <a:t>Žádná aktuální ani plánovaná výzva…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endParaRPr lang="cs-CZ" sz="1200" b="1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cs-CZ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AKTUÁLNĚ POUZE: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cs-CZ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Zachytávání srážkových a šedých vod a jejich další využití</a:t>
            </a:r>
            <a:r>
              <a:rPr lang="cs-CZ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cs-CZ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86. výzva</a:t>
            </a:r>
            <a:endParaRPr lang="cs-CZ" sz="1200" b="1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cs-CZ" sz="14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Vybudování technologií pro akumulaci, úpravu, a rozvod srážkových vod či šedých vod ve veřejných budovách za účelem jejich dalšího relevantního využití.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endParaRPr lang="cs-CZ" sz="1200" b="1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cs-CZ" sz="16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Podání žádosti.  </a:t>
            </a:r>
            <a:r>
              <a:rPr lang="cs-CZ" sz="16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16. 7. 2025 - 30. 4. 2026</a:t>
            </a:r>
            <a:r>
              <a:rPr lang="cs-CZ" sz="1600" b="1" dirty="0">
                <a:solidFill>
                  <a:srgbClr val="000000"/>
                </a:solidFill>
                <a:latin typeface="Open sans" panose="020B0606030504020204" pitchFamily="34" charset="0"/>
              </a:rPr>
              <a:t>		</a:t>
            </a:r>
            <a:r>
              <a:rPr lang="cs-CZ" sz="16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Alokace</a:t>
            </a:r>
            <a:r>
              <a:rPr lang="cs-CZ" sz="1600" b="1" dirty="0">
                <a:solidFill>
                  <a:srgbClr val="000000"/>
                </a:solidFill>
                <a:latin typeface="Open sans" panose="020B0606030504020204" pitchFamily="34" charset="0"/>
              </a:rPr>
              <a:t>	</a:t>
            </a:r>
            <a:r>
              <a:rPr lang="cs-CZ" sz="16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800 000 000 Kč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endParaRPr lang="cs-CZ" sz="1200" b="1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cs-CZ" sz="1800" b="1" dirty="0">
                <a:effectLst/>
                <a:latin typeface="+mn-lt"/>
                <a:hlinkClick r:id="rId2"/>
              </a:rPr>
              <a:t>https://opzp.cz/dotace/86-vyzva/</a:t>
            </a:r>
            <a:endParaRPr lang="cs-CZ" sz="1800" b="1" dirty="0">
              <a:effectLst/>
              <a:latin typeface="+mn-lt"/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endParaRPr lang="cs-CZ" sz="1800" b="1" dirty="0">
              <a:latin typeface="+mn-lt"/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endParaRPr lang="cs-CZ" sz="1800" b="1" dirty="0">
              <a:effectLst/>
              <a:latin typeface="+mn-lt"/>
            </a:endParaRPr>
          </a:p>
        </p:txBody>
      </p:sp>
      <p:pic>
        <p:nvPicPr>
          <p:cNvPr id="6" name="Obrázek" descr="Obrázek">
            <a:extLst>
              <a:ext uri="{FF2B5EF4-FFF2-40B4-BE49-F238E27FC236}">
                <a16:creationId xmlns:a16="http://schemas.microsoft.com/office/drawing/2014/main" id="{9BCC6AB4-1333-6440-A3E9-F1A9113C9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450861"/>
            <a:ext cx="3124200" cy="48577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Nadpis 2">
            <a:extLst>
              <a:ext uri="{FF2B5EF4-FFF2-40B4-BE49-F238E27FC236}">
                <a16:creationId xmlns:a16="http://schemas.microsoft.com/office/drawing/2014/main" id="{6413AD5E-F620-6246-BE80-F05FB5AE2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1" y="7900820"/>
            <a:ext cx="8621502" cy="1416618"/>
          </a:xfrm>
          <a:solidFill>
            <a:srgbClr val="0070C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sz="2800" b="1">
                <a:solidFill>
                  <a:schemeClr val="bg1"/>
                </a:solidFill>
              </a:rPr>
              <a:t>„Operační program Životní prostředí 2021–2027“ </a:t>
            </a:r>
            <a:br>
              <a:rPr lang="cs-CZ" sz="2800" b="1">
                <a:solidFill>
                  <a:schemeClr val="bg1"/>
                </a:solidFill>
              </a:rPr>
            </a:br>
            <a:r>
              <a:rPr lang="cs-CZ" sz="2800" b="1" i="1">
                <a:solidFill>
                  <a:schemeClr val="bg1"/>
                </a:solidFill>
              </a:rPr>
              <a:t>Vodovody, kanalizace, ČOV, …</a:t>
            </a:r>
            <a:endParaRPr lang="cs-CZ" sz="2800" b="1" i="1" dirty="0">
              <a:solidFill>
                <a:schemeClr val="bg1"/>
              </a:solidFill>
            </a:endParaRP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0C1E5E47-9292-E9C8-1F13-14AC24F581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30722" y="8697692"/>
            <a:ext cx="2305456" cy="619746"/>
          </a:xfrm>
          <a:prstGeom prst="rect">
            <a:avLst/>
          </a:prstGeom>
        </p:spPr>
      </p:pic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246DF9CD-44A5-C2D0-7248-FD4E887BF7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85"/>
          <a:stretch/>
        </p:blipFill>
        <p:spPr bwMode="auto">
          <a:xfrm>
            <a:off x="9438356" y="7900820"/>
            <a:ext cx="3189016" cy="7083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904B8E75-E1F6-86B7-4BA2-B19F936829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2400" y="3391123"/>
            <a:ext cx="3500538" cy="94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9297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0046F6D-F49E-DF49-923F-62383A4A7F61}"/>
              </a:ext>
            </a:extLst>
          </p:cNvPr>
          <p:cNvSpPr txBox="1">
            <a:spLocks/>
          </p:cNvSpPr>
          <p:nvPr/>
        </p:nvSpPr>
        <p:spPr>
          <a:xfrm>
            <a:off x="457201" y="1456214"/>
            <a:ext cx="10219764" cy="5557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8000" indent="-37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sz="1800" dirty="0">
                <a:latin typeface="+mn-lt"/>
              </a:rPr>
              <a:t>Příjem žádostí: 	14.3.2025 - 6.1.2027</a:t>
            </a:r>
          </a:p>
          <a:p>
            <a:pPr marL="378000" indent="-37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sz="1800" dirty="0">
                <a:latin typeface="+mn-lt"/>
              </a:rPr>
              <a:t>Alokace: 	300 000 000 Kč</a:t>
            </a:r>
          </a:p>
          <a:p>
            <a:pPr marL="378000" indent="-37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sz="1800" dirty="0">
                <a:latin typeface="+mn-lt"/>
              </a:rPr>
              <a:t>Žadatel: 	Obec ve smyslu zákona č. 128/2000 Sb., o obcích (obecní zřízení)</a:t>
            </a:r>
          </a:p>
          <a:p>
            <a:pPr marL="378000" indent="-37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sz="1800" dirty="0">
                <a:latin typeface="+mn-lt"/>
              </a:rPr>
              <a:t>Realizace soustav individuálních ČOV do kapacity 50 EO pro budovy využívané </a:t>
            </a:r>
            <a:r>
              <a:rPr lang="cs-CZ" sz="1800" u="sng" dirty="0">
                <a:latin typeface="+mn-lt"/>
              </a:rPr>
              <a:t>k trvalému rodinnému bydlení</a:t>
            </a:r>
            <a:r>
              <a:rPr lang="cs-CZ" sz="1800" dirty="0">
                <a:latin typeface="+mn-lt"/>
              </a:rPr>
              <a:t> a pro obecní budovy v oblastech, kde není z technického či ekonomického hlediska výhledová možnost připojit nemovitosti ke stokové síti zakončené ČOV</a:t>
            </a:r>
          </a:p>
          <a:p>
            <a:pPr marL="378000" indent="-378000"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sz="1800" dirty="0">
                <a:latin typeface="+mn-lt"/>
              </a:rPr>
              <a:t>DČOV s označením CE, vzdálený monitoring provozu DČOV, napojení min. 30 % EO v území</a:t>
            </a:r>
          </a:p>
          <a:p>
            <a:pPr marL="357188">
              <a:lnSpc>
                <a:spcPct val="120000"/>
              </a:lnSpc>
            </a:pPr>
            <a:endParaRPr lang="cs-CZ" sz="1800" b="1" dirty="0">
              <a:latin typeface="+mn-lt"/>
            </a:endParaRPr>
          </a:p>
          <a:p>
            <a:pPr marL="357188">
              <a:lnSpc>
                <a:spcPct val="120000"/>
              </a:lnSpc>
              <a:spcBef>
                <a:spcPts val="600"/>
              </a:spcBef>
            </a:pPr>
            <a:r>
              <a:rPr lang="cs-CZ" sz="1800" b="1" dirty="0">
                <a:latin typeface="+mn-lt"/>
              </a:rPr>
              <a:t>Výše příspěvku:</a:t>
            </a:r>
          </a:p>
          <a:p>
            <a:pPr marL="642938" indent="-28575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cs-CZ" sz="1800" dirty="0">
                <a:latin typeface="+mn-lt"/>
              </a:rPr>
              <a:t>při kapacitě DČOV   1-15 EO 	</a:t>
            </a:r>
            <a:r>
              <a:rPr lang="cs-CZ" sz="1800" b="1" dirty="0">
                <a:latin typeface="+mn-lt"/>
              </a:rPr>
              <a:t>150 000 Kč</a:t>
            </a:r>
          </a:p>
          <a:p>
            <a:pPr marL="642938" indent="-28575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cs-CZ" sz="1800" dirty="0">
                <a:latin typeface="+mn-lt"/>
              </a:rPr>
              <a:t>při kapacitě DČOV 16-50 EO 	</a:t>
            </a:r>
            <a:r>
              <a:rPr lang="cs-CZ" sz="1800" b="1" dirty="0">
                <a:latin typeface="+mn-lt"/>
              </a:rPr>
              <a:t>300 000 Kč</a:t>
            </a:r>
          </a:p>
          <a:p>
            <a:pPr marL="642938" indent="-28575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cs-CZ" sz="1800" b="1" dirty="0">
                <a:latin typeface="+mn-lt"/>
              </a:rPr>
              <a:t>max. 100 % </a:t>
            </a:r>
            <a:r>
              <a:rPr lang="cs-CZ" sz="1800" dirty="0">
                <a:latin typeface="+mn-lt"/>
              </a:rPr>
              <a:t>z celkových způsobilých výdajů</a:t>
            </a:r>
            <a:endParaRPr lang="cs-CZ" sz="1800" dirty="0">
              <a:effectLst/>
              <a:latin typeface="+mn-lt"/>
            </a:endParaRPr>
          </a:p>
          <a:p>
            <a:pPr marL="378000" indent="-378000" algn="just">
              <a:lnSpc>
                <a:spcPct val="140000"/>
              </a:lnSpc>
              <a:spcBef>
                <a:spcPts val="1248"/>
              </a:spcBef>
              <a:buFont typeface="Wingdings" pitchFamily="2" charset="2"/>
              <a:buChar char="Ø"/>
            </a:pPr>
            <a:endParaRPr lang="cs-CZ" sz="1400" dirty="0">
              <a:latin typeface="+mn-lt"/>
            </a:endParaRPr>
          </a:p>
        </p:txBody>
      </p:sp>
      <p:pic>
        <p:nvPicPr>
          <p:cNvPr id="6" name="Obrázek" descr="Obrázek">
            <a:extLst>
              <a:ext uri="{FF2B5EF4-FFF2-40B4-BE49-F238E27FC236}">
                <a16:creationId xmlns:a16="http://schemas.microsoft.com/office/drawing/2014/main" id="{9BCC6AB4-1333-6440-A3E9-F1A9113C9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450861"/>
            <a:ext cx="3124200" cy="48577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Nadpis 2">
            <a:extLst>
              <a:ext uri="{FF2B5EF4-FFF2-40B4-BE49-F238E27FC236}">
                <a16:creationId xmlns:a16="http://schemas.microsoft.com/office/drawing/2014/main" id="{6413AD5E-F620-6246-BE80-F05FB5AE2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1" y="7900820"/>
            <a:ext cx="8621502" cy="1416618"/>
          </a:xfrm>
          <a:solidFill>
            <a:srgbClr val="0070C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cs-CZ" sz="2800" b="1" dirty="0">
                <a:solidFill>
                  <a:schemeClr val="bg1"/>
                </a:solidFill>
              </a:rPr>
              <a:t>„Národní program Životní prostředí“ </a:t>
            </a:r>
            <a:br>
              <a:rPr lang="cs-CZ" sz="2800" b="1" dirty="0">
                <a:solidFill>
                  <a:schemeClr val="bg1"/>
                </a:solidFill>
              </a:rPr>
            </a:br>
            <a:r>
              <a:rPr lang="cs-CZ" sz="2800" b="1" dirty="0">
                <a:solidFill>
                  <a:schemeClr val="bg1"/>
                </a:solidFill>
              </a:rPr>
              <a:t>Domovní čistírny odpadních vod </a:t>
            </a:r>
            <a:r>
              <a:rPr lang="cs-CZ" sz="2000" b="1" i="1" dirty="0">
                <a:solidFill>
                  <a:schemeClr val="bg1"/>
                </a:solidFill>
              </a:rPr>
              <a:t>(výzva č. 6/2025) </a:t>
            </a:r>
          </a:p>
        </p:txBody>
      </p:sp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BE046F3A-B487-40EE-C373-A0F8F31D9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749" y="8796270"/>
            <a:ext cx="3604745" cy="52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6994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C53BD10C-1618-074D-A238-614795D99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1" y="7900820"/>
            <a:ext cx="8621502" cy="1416618"/>
          </a:xfrm>
          <a:solidFill>
            <a:srgbClr val="0070C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cs-CZ" sz="2800" b="1" dirty="0">
                <a:solidFill>
                  <a:schemeClr val="bg1"/>
                </a:solidFill>
              </a:rPr>
              <a:t>Dotační program JČ kraje</a:t>
            </a:r>
            <a:br>
              <a:rPr lang="cs-CZ" sz="2800" b="1" dirty="0">
                <a:solidFill>
                  <a:schemeClr val="bg1"/>
                </a:solidFill>
              </a:rPr>
            </a:br>
            <a:r>
              <a:rPr lang="cs-CZ" sz="2000" b="1" dirty="0">
                <a:solidFill>
                  <a:schemeClr val="bg1"/>
                </a:solidFill>
              </a:rPr>
              <a:t>P</a:t>
            </a:r>
            <a:r>
              <a:rPr lang="cs-CZ" sz="2000" i="1" dirty="0">
                <a:solidFill>
                  <a:schemeClr val="bg1"/>
                </a:solidFill>
              </a:rPr>
              <a:t>odpora výstavby a obnovy vodohospodářské infrastruktury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0046F6D-F49E-DF49-923F-62383A4A7F61}"/>
              </a:ext>
            </a:extLst>
          </p:cNvPr>
          <p:cNvSpPr txBox="1">
            <a:spLocks/>
          </p:cNvSpPr>
          <p:nvPr/>
        </p:nvSpPr>
        <p:spPr>
          <a:xfrm>
            <a:off x="457201" y="1487215"/>
            <a:ext cx="8704052" cy="593497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l" defTabSz="97539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2600" kern="120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00"/>
              </a:spcBef>
            </a:pPr>
            <a:r>
              <a:rPr lang="cs-CZ" sz="2900" b="1" dirty="0">
                <a:latin typeface="+mn-lt"/>
              </a:rPr>
              <a:t>Opatření č. 1: Výstavba a obnova kanalizací</a:t>
            </a:r>
          </a:p>
          <a:p>
            <a:pPr>
              <a:lnSpc>
                <a:spcPct val="140000"/>
              </a:lnSpc>
              <a:spcBef>
                <a:spcPts val="300"/>
              </a:spcBef>
            </a:pPr>
            <a:r>
              <a:rPr lang="cs-CZ" sz="2900" b="1" dirty="0">
                <a:latin typeface="+mn-lt"/>
              </a:rPr>
              <a:t>Opatření č. 2: Výstavba a obnova vodovodů, souvisejících objektů a úpraven vod</a:t>
            </a:r>
          </a:p>
          <a:p>
            <a:pPr>
              <a:lnSpc>
                <a:spcPct val="140000"/>
              </a:lnSpc>
              <a:spcBef>
                <a:spcPts val="300"/>
              </a:spcBef>
            </a:pPr>
            <a:r>
              <a:rPr lang="cs-CZ" sz="2900" b="1" dirty="0">
                <a:latin typeface="+mn-lt"/>
              </a:rPr>
              <a:t>Opatření č. 3: Výstavba a intenzifikace čistíren odpadních vod</a:t>
            </a:r>
            <a:endParaRPr lang="cs-CZ" sz="1800" dirty="0">
              <a:latin typeface="+mn-lt"/>
            </a:endParaRPr>
          </a:p>
          <a:p>
            <a:pPr marL="378000" indent="-378000" algn="just">
              <a:lnSpc>
                <a:spcPct val="14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dirty="0">
                <a:latin typeface="+mn-lt"/>
              </a:rPr>
              <a:t>Pro rok 2025 alokováno 40 mil. Kč, </a:t>
            </a:r>
            <a:r>
              <a:rPr lang="cs-CZ" b="1" dirty="0">
                <a:latin typeface="+mn-lt"/>
              </a:rPr>
              <a:t>max. 70 % </a:t>
            </a:r>
            <a:r>
              <a:rPr lang="cs-CZ" dirty="0">
                <a:latin typeface="+mn-lt"/>
              </a:rPr>
              <a:t>z celkových způsobilých výdajů</a:t>
            </a:r>
          </a:p>
          <a:p>
            <a:pPr marL="378000" indent="-378000" algn="just">
              <a:lnSpc>
                <a:spcPct val="14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dirty="0">
                <a:latin typeface="+mn-lt"/>
              </a:rPr>
              <a:t>Akce investičního i </a:t>
            </a:r>
            <a:r>
              <a:rPr lang="cs-CZ" b="1" dirty="0">
                <a:latin typeface="+mn-lt"/>
              </a:rPr>
              <a:t>neinvestičního</a:t>
            </a:r>
            <a:r>
              <a:rPr lang="cs-CZ" dirty="0">
                <a:latin typeface="+mn-lt"/>
              </a:rPr>
              <a:t> charakteru (výstavba/</a:t>
            </a:r>
            <a:r>
              <a:rPr lang="cs-CZ" b="1" dirty="0">
                <a:latin typeface="+mn-lt"/>
              </a:rPr>
              <a:t>obnova</a:t>
            </a:r>
            <a:r>
              <a:rPr lang="cs-CZ" dirty="0">
                <a:latin typeface="+mn-lt"/>
              </a:rPr>
              <a:t>)</a:t>
            </a:r>
          </a:p>
          <a:p>
            <a:pPr marL="378000" indent="-378000" algn="just">
              <a:lnSpc>
                <a:spcPct val="14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dirty="0">
                <a:latin typeface="+mn-lt"/>
              </a:rPr>
              <a:t>Pouze pro obce do 2 000 obyvatel (také v rámci DSO)</a:t>
            </a:r>
          </a:p>
          <a:p>
            <a:pPr marL="378000" indent="-378000" algn="just">
              <a:lnSpc>
                <a:spcPct val="14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dirty="0">
                <a:latin typeface="+mn-lt"/>
              </a:rPr>
              <a:t>Kanalizace </a:t>
            </a:r>
            <a:r>
              <a:rPr lang="cs-CZ" u="sng" dirty="0">
                <a:latin typeface="+mn-lt"/>
              </a:rPr>
              <a:t>ve stávající zástavbě</a:t>
            </a:r>
            <a:r>
              <a:rPr lang="cs-CZ" dirty="0">
                <a:latin typeface="+mn-lt"/>
              </a:rPr>
              <a:t> s kan. systémem vč. ČOV</a:t>
            </a:r>
          </a:p>
          <a:p>
            <a:pPr marL="378000" indent="-378000" algn="just">
              <a:lnSpc>
                <a:spcPct val="14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dirty="0">
                <a:latin typeface="+mn-lt"/>
              </a:rPr>
              <a:t>Vodovod, související objekty a úpravny vod </a:t>
            </a:r>
            <a:r>
              <a:rPr lang="cs-CZ" u="sng" dirty="0">
                <a:latin typeface="+mn-lt"/>
              </a:rPr>
              <a:t>ve stávající zástavbě</a:t>
            </a:r>
          </a:p>
          <a:p>
            <a:pPr marL="378000" indent="-378000" algn="just">
              <a:lnSpc>
                <a:spcPct val="14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dirty="0">
                <a:latin typeface="+mn-lt"/>
              </a:rPr>
              <a:t>Náklady na 1 trvale bydlícího obyvatele max. 110 000 Kč vč. DPH</a:t>
            </a:r>
          </a:p>
          <a:p>
            <a:pPr marL="378000" indent="-378000" algn="just">
              <a:lnSpc>
                <a:spcPct val="14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dirty="0">
                <a:latin typeface="+mn-lt"/>
              </a:rPr>
              <a:t>Výstavba a intenzifikace ČOV do 500 EO s odstraňováním fosforu (pouze investice)</a:t>
            </a:r>
          </a:p>
          <a:p>
            <a:pPr marL="378000" indent="-378000" algn="just">
              <a:lnSpc>
                <a:spcPct val="14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dirty="0">
                <a:latin typeface="+mn-lt"/>
              </a:rPr>
              <a:t>SP, povolení k provozování </a:t>
            </a:r>
            <a:r>
              <a:rPr lang="cs-CZ" dirty="0" err="1">
                <a:latin typeface="+mn-lt"/>
              </a:rPr>
              <a:t>VaK</a:t>
            </a:r>
            <a:r>
              <a:rPr lang="cs-CZ" dirty="0">
                <a:latin typeface="+mn-lt"/>
              </a:rPr>
              <a:t>, rozhodnutí o vypouštění OV</a:t>
            </a:r>
          </a:p>
          <a:p>
            <a:pPr marL="378000" indent="-378000" algn="just">
              <a:lnSpc>
                <a:spcPct val="14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cs-CZ" dirty="0">
              <a:latin typeface="+mn-lt"/>
            </a:endParaRPr>
          </a:p>
          <a:p>
            <a:pPr marL="378000" indent="-378000" algn="just">
              <a:lnSpc>
                <a:spcPct val="14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cs-CZ" dirty="0">
                <a:latin typeface="+mn-lt"/>
              </a:rPr>
              <a:t>… POV, KIF</a:t>
            </a:r>
          </a:p>
          <a:p>
            <a:pPr marL="357188">
              <a:lnSpc>
                <a:spcPct val="120000"/>
              </a:lnSpc>
            </a:pPr>
            <a:endParaRPr lang="cs-CZ" sz="1800" b="1" dirty="0">
              <a:latin typeface="+mn-lt"/>
            </a:endParaRPr>
          </a:p>
        </p:txBody>
      </p:sp>
      <p:pic>
        <p:nvPicPr>
          <p:cNvPr id="5" name="Obrázek" descr="Obrázek">
            <a:extLst>
              <a:ext uri="{FF2B5EF4-FFF2-40B4-BE49-F238E27FC236}">
                <a16:creationId xmlns:a16="http://schemas.microsoft.com/office/drawing/2014/main" id="{B943BB62-903E-A04A-8930-09E7E0DA0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450861"/>
            <a:ext cx="3124200" cy="4857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Obrázek 1" descr="Obsah obrázku Písmo, Grafika, logo, design&#10;&#10;Obsah vygenerovaný umělou inteligencí může být nesprávný.">
            <a:extLst>
              <a:ext uri="{FF2B5EF4-FFF2-40B4-BE49-F238E27FC236}">
                <a16:creationId xmlns:a16="http://schemas.microsoft.com/office/drawing/2014/main" id="{7F4E25DA-5379-CB30-3EB7-E56FA16E85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25191" r="6571" b="19405"/>
          <a:stretch/>
        </p:blipFill>
        <p:spPr>
          <a:xfrm>
            <a:off x="9324304" y="8683931"/>
            <a:ext cx="3680496" cy="63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9992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" descr="Obrázek">
            <a:extLst>
              <a:ext uri="{FF2B5EF4-FFF2-40B4-BE49-F238E27FC236}">
                <a16:creationId xmlns:a16="http://schemas.microsoft.com/office/drawing/2014/main" id="{025D2D35-F783-2542-8E72-AC0F37EEA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450850"/>
            <a:ext cx="4000500" cy="6223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01F491B1-A2C1-212F-EE3D-DA9CBB34E069}"/>
              </a:ext>
            </a:extLst>
          </p:cNvPr>
          <p:cNvSpPr txBox="1"/>
          <p:nvPr/>
        </p:nvSpPr>
        <p:spPr>
          <a:xfrm>
            <a:off x="877824" y="1210791"/>
            <a:ext cx="10442448" cy="809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950"/>
              </a:lnSpc>
              <a:spcAft>
                <a:spcPts val="300"/>
              </a:spcAft>
            </a:pPr>
            <a:r>
              <a:rPr lang="cs-CZ" b="1" dirty="0">
                <a:solidFill>
                  <a:srgbClr val="013158"/>
                </a:solidFill>
                <a:latin typeface="Fira Sans Condensed" panose="020F0502020204030204" pitchFamily="34" charset="0"/>
              </a:rPr>
              <a:t>Zákon č. 134/2016 Sb. o zadávání veřejných zakázek / Pravidla pro VZ malého rozsahu</a:t>
            </a:r>
          </a:p>
          <a:p>
            <a:pPr algn="l">
              <a:lnSpc>
                <a:spcPts val="4950"/>
              </a:lnSpc>
              <a:spcAft>
                <a:spcPts val="300"/>
              </a:spcAft>
              <a:buNone/>
            </a:pPr>
            <a:r>
              <a:rPr lang="cs-CZ" b="1" i="0" u="none" strike="noStrike" dirty="0">
                <a:solidFill>
                  <a:srgbClr val="013158"/>
                </a:solidFill>
                <a:effectLst/>
                <a:latin typeface="Fira Sans Condensed" panose="020F0502020204030204" pitchFamily="34" charset="0"/>
              </a:rPr>
              <a:t>Zvýšení limitů pro veřejné zakázky malého rozsahu</a:t>
            </a:r>
            <a:endParaRPr lang="cs-CZ" b="1" i="0" u="none" strike="noStrike" dirty="0">
              <a:solidFill>
                <a:srgbClr val="003158"/>
              </a:solidFill>
              <a:effectLst/>
              <a:latin typeface="Fira Sans Condensed" panose="020F0502020204030204" pitchFamily="34" charset="0"/>
            </a:endParaRPr>
          </a:p>
          <a:p>
            <a:pPr algn="l">
              <a:buNone/>
            </a:pPr>
            <a:r>
              <a:rPr lang="cs-CZ" b="1" i="0" u="sng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  <a:hlinkClick r:id="rId3"/>
              </a:rPr>
              <a:t>Od 3. dubna 2025</a:t>
            </a:r>
            <a:r>
              <a:rPr lang="cs-CZ" b="0" i="0" u="sng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  <a:hlinkClick r:id="rId3"/>
              </a:rPr>
              <a:t> došlo ke zvýšení limitů pro veřejné zakázky malého rozsahu.</a:t>
            </a:r>
            <a:endParaRPr lang="cs-CZ" b="0" i="0" u="none" strike="noStrike" dirty="0">
              <a:solidFill>
                <a:srgbClr val="003158"/>
              </a:solidFill>
              <a:effectLst/>
              <a:latin typeface="Fira Sans Condensed" panose="020F0502020204030204" pitchFamily="34" charset="0"/>
            </a:endParaRPr>
          </a:p>
          <a:p>
            <a:pPr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cs-CZ" b="0" i="0" u="none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</a:rPr>
              <a:t> ze </a:t>
            </a:r>
            <a:r>
              <a:rPr lang="cs-CZ" b="1" i="0" u="none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</a:rPr>
              <a:t>2 mil. Kč na 3 mil. Kč</a:t>
            </a:r>
            <a:r>
              <a:rPr lang="cs-CZ" b="0" i="0" u="none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</a:rPr>
              <a:t> bez DPH u zakázek </a:t>
            </a:r>
            <a:r>
              <a:rPr lang="cs-CZ" b="1" i="0" u="none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</a:rPr>
              <a:t>na</a:t>
            </a:r>
            <a:r>
              <a:rPr lang="cs-CZ" b="0" i="0" u="none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</a:rPr>
              <a:t> </a:t>
            </a:r>
            <a:r>
              <a:rPr lang="cs-CZ" b="1" i="0" u="none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</a:rPr>
              <a:t>dodávky nebo služby</a:t>
            </a:r>
            <a:endParaRPr lang="cs-CZ" b="0" i="0" u="none" strike="noStrike" dirty="0">
              <a:solidFill>
                <a:srgbClr val="003158"/>
              </a:solidFill>
              <a:effectLst/>
              <a:latin typeface="Fira Sans Condensed" panose="020F0502020204030204" pitchFamily="34" charset="0"/>
            </a:endParaRPr>
          </a:p>
          <a:p>
            <a:pPr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cs-CZ" b="0" i="0" u="none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</a:rPr>
              <a:t> ze </a:t>
            </a:r>
            <a:r>
              <a:rPr lang="cs-CZ" b="1" i="0" u="none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</a:rPr>
              <a:t>6 mil. Kč na 9 mil. Kč</a:t>
            </a:r>
            <a:r>
              <a:rPr lang="cs-CZ" b="0" i="0" u="none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</a:rPr>
              <a:t> bez DPH u zakázek </a:t>
            </a:r>
            <a:r>
              <a:rPr lang="cs-CZ" b="1" i="0" u="none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</a:rPr>
              <a:t>na stavební práce</a:t>
            </a:r>
            <a:r>
              <a:rPr lang="cs-CZ" b="0" i="0" u="none" strike="noStrike" dirty="0">
                <a:solidFill>
                  <a:srgbClr val="003158"/>
                </a:solidFill>
                <a:effectLst/>
                <a:latin typeface="Fira Sans Condensed" panose="020F0502020204030204" pitchFamily="34" charset="0"/>
              </a:rPr>
              <a:t> (viz novelizovaný § 27 ZZVZ).</a:t>
            </a:r>
            <a:endParaRPr lang="cs-CZ" dirty="0">
              <a:solidFill>
                <a:srgbClr val="003158"/>
              </a:solidFill>
              <a:latin typeface="Fira Sans Condensed" panose="020F0502020204030204" pitchFamily="34" charset="0"/>
            </a:endParaRPr>
          </a:p>
          <a:p>
            <a:pPr>
              <a:lnSpc>
                <a:spcPts val="4950"/>
              </a:lnSpc>
              <a:spcBef>
                <a:spcPts val="750"/>
              </a:spcBef>
              <a:spcAft>
                <a:spcPts val="300"/>
              </a:spcAft>
            </a:pPr>
            <a:r>
              <a:rPr lang="cs-CZ" b="1" dirty="0">
                <a:solidFill>
                  <a:srgbClr val="013158"/>
                </a:solidFill>
                <a:latin typeface="Fira Sans Condensed" panose="020F0502020204030204" pitchFamily="34" charset="0"/>
              </a:rPr>
              <a:t>Nadlimitní VZ: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0" i="0" u="none" strike="noStrike" dirty="0">
                <a:solidFill>
                  <a:srgbClr val="013158"/>
                </a:solidFill>
                <a:effectLst/>
                <a:latin typeface="Fira Sans Condensed" panose="020F0502020204030204" pitchFamily="34" charset="0"/>
              </a:rPr>
              <a:t> od 5 401 000 Kč na dodávky a služby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13158"/>
                </a:solidFill>
                <a:latin typeface="Fira Sans Condensed" panose="020F0502020204030204" pitchFamily="34" charset="0"/>
              </a:rPr>
              <a:t> od </a:t>
            </a:r>
            <a:r>
              <a:rPr lang="cs-CZ" b="0" i="0" u="none" strike="noStrike" dirty="0">
                <a:solidFill>
                  <a:srgbClr val="013158"/>
                </a:solidFill>
                <a:effectLst/>
                <a:latin typeface="Fira Sans Condensed" panose="020F0502020204030204" pitchFamily="34" charset="0"/>
              </a:rPr>
              <a:t>135 348 000 Kč</a:t>
            </a:r>
            <a:r>
              <a:rPr lang="cs-CZ" dirty="0">
                <a:solidFill>
                  <a:srgbClr val="013158"/>
                </a:solidFill>
                <a:latin typeface="Fira Sans Condensed" panose="020F0502020204030204" pitchFamily="34" charset="0"/>
              </a:rPr>
              <a:t> na </a:t>
            </a:r>
            <a:r>
              <a:rPr lang="cs-CZ" b="0" i="0" u="none" strike="noStrike" dirty="0">
                <a:solidFill>
                  <a:srgbClr val="013158"/>
                </a:solidFill>
                <a:effectLst/>
                <a:latin typeface="Fira Sans Condensed" panose="020F0502020204030204" pitchFamily="34" charset="0"/>
              </a:rPr>
              <a:t>stavební práce</a:t>
            </a:r>
          </a:p>
          <a:p>
            <a:pPr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endParaRPr lang="cs-CZ" dirty="0">
              <a:solidFill>
                <a:srgbClr val="013158"/>
              </a:solidFill>
              <a:latin typeface="Fira Sans Condensed" panose="020F0502020204030204" pitchFamily="34" charset="0"/>
            </a:endParaRPr>
          </a:p>
          <a:p>
            <a:pPr algn="l">
              <a:spcBef>
                <a:spcPts val="750"/>
              </a:spcBef>
              <a:spcAft>
                <a:spcPts val="750"/>
              </a:spcAft>
            </a:pPr>
            <a:endParaRPr lang="cs-CZ" b="1" i="0" u="none" strike="noStrike" dirty="0">
              <a:solidFill>
                <a:srgbClr val="333333"/>
              </a:solidFill>
              <a:effectLst/>
              <a:latin typeface="Fira Sans Condensed" panose="020F0502020204030204" pitchFamily="34" charset="0"/>
            </a:endParaRPr>
          </a:p>
          <a:p>
            <a:pPr algn="l">
              <a:spcBef>
                <a:spcPts val="750"/>
              </a:spcBef>
              <a:spcAft>
                <a:spcPts val="750"/>
              </a:spcAft>
            </a:pPr>
            <a:r>
              <a:rPr lang="cs-CZ" b="1" i="0" u="none" strike="noStrike" dirty="0">
                <a:solidFill>
                  <a:srgbClr val="333333"/>
                </a:solidFill>
                <a:effectLst/>
                <a:latin typeface="Fira Sans Condensed" panose="020F0502020204030204" pitchFamily="34" charset="0"/>
              </a:rPr>
              <a:t>Úřední věstník Evropské unie TED </a:t>
            </a:r>
            <a:r>
              <a:rPr lang="cs-CZ" b="0" i="0" u="none" strike="noStrike" dirty="0">
                <a:solidFill>
                  <a:srgbClr val="333333"/>
                </a:solidFill>
                <a:effectLst/>
                <a:latin typeface="Fira Sans Condensed" panose="020F0502020204030204" pitchFamily="34" charset="0"/>
              </a:rPr>
              <a:t>(</a:t>
            </a:r>
            <a:r>
              <a:rPr lang="cs-CZ" b="0" i="0" u="none" strike="noStrike" dirty="0" err="1">
                <a:solidFill>
                  <a:srgbClr val="333333"/>
                </a:solidFill>
                <a:effectLst/>
                <a:latin typeface="Fira Sans Condensed" panose="020F0502020204030204" pitchFamily="34" charset="0"/>
              </a:rPr>
              <a:t>Tenders</a:t>
            </a:r>
            <a:r>
              <a:rPr lang="cs-CZ" b="0" i="0" u="none" strike="noStrike" dirty="0">
                <a:solidFill>
                  <a:srgbClr val="333333"/>
                </a:solidFill>
                <a:effectLst/>
                <a:latin typeface="Fira Sans Condensed" panose="020F0502020204030204" pitchFamily="34" charset="0"/>
              </a:rPr>
              <a:t> </a:t>
            </a:r>
            <a:r>
              <a:rPr lang="cs-CZ" b="0" i="0" u="none" strike="noStrike" dirty="0" err="1">
                <a:solidFill>
                  <a:srgbClr val="333333"/>
                </a:solidFill>
                <a:effectLst/>
                <a:latin typeface="Fira Sans Condensed" panose="020F0502020204030204" pitchFamily="34" charset="0"/>
              </a:rPr>
              <a:t>Electronic</a:t>
            </a:r>
            <a:r>
              <a:rPr lang="cs-CZ" b="0" i="0" u="none" strike="noStrike" dirty="0">
                <a:solidFill>
                  <a:srgbClr val="333333"/>
                </a:solidFill>
                <a:effectLst/>
                <a:latin typeface="Fira Sans Condensed" panose="020F0502020204030204" pitchFamily="34" charset="0"/>
              </a:rPr>
              <a:t> </a:t>
            </a:r>
            <a:r>
              <a:rPr lang="cs-CZ" b="0" i="0" u="none" strike="noStrike" dirty="0" err="1">
                <a:solidFill>
                  <a:srgbClr val="333333"/>
                </a:solidFill>
                <a:effectLst/>
                <a:latin typeface="Fira Sans Condensed" panose="020F0502020204030204" pitchFamily="34" charset="0"/>
              </a:rPr>
              <a:t>Daily</a:t>
            </a:r>
            <a:r>
              <a:rPr lang="cs-CZ" b="0" i="0" u="none" strike="noStrike" dirty="0">
                <a:solidFill>
                  <a:srgbClr val="333333"/>
                </a:solidFill>
                <a:effectLst/>
                <a:latin typeface="Fira Sans Condensed" panose="020F0502020204030204" pitchFamily="34" charset="0"/>
              </a:rPr>
              <a:t>)	</a:t>
            </a:r>
            <a:r>
              <a:rPr lang="cs-CZ" b="0" i="0" u="none" strike="noStrike" dirty="0">
                <a:solidFill>
                  <a:srgbClr val="333333"/>
                </a:solidFill>
                <a:effectLst/>
                <a:latin typeface="Fira Sans Condensed" panose="020F0502020204030204" pitchFamily="34" charset="0"/>
                <a:hlinkClick r:id="rId4"/>
              </a:rPr>
              <a:t>https://ted.europa.eu/cs/</a:t>
            </a:r>
            <a:endParaRPr lang="cs-CZ" b="0" i="0" u="none" strike="noStrike" dirty="0">
              <a:solidFill>
                <a:srgbClr val="333333"/>
              </a:solidFill>
              <a:effectLst/>
              <a:latin typeface="Fira Sans Condensed" panose="020F0502020204030204" pitchFamily="34" charset="0"/>
            </a:endParaRPr>
          </a:p>
          <a:p>
            <a:pPr algn="l">
              <a:spcBef>
                <a:spcPts val="750"/>
              </a:spcBef>
              <a:spcAft>
                <a:spcPts val="750"/>
              </a:spcAft>
            </a:pPr>
            <a:endParaRPr lang="cs-CZ" b="0" i="0" u="none" strike="noStrike" dirty="0">
              <a:solidFill>
                <a:srgbClr val="333333"/>
              </a:solidFill>
              <a:effectLst/>
              <a:latin typeface="Fira Sans Condensed" panose="020F0502020204030204" pitchFamily="34" charset="0"/>
            </a:endParaRPr>
          </a:p>
          <a:p>
            <a:pPr algn="l">
              <a:spcBef>
                <a:spcPts val="750"/>
              </a:spcBef>
              <a:spcAft>
                <a:spcPts val="750"/>
              </a:spcAft>
            </a:pPr>
            <a:endParaRPr lang="cs-CZ" b="1" dirty="0">
              <a:solidFill>
                <a:srgbClr val="333333"/>
              </a:solidFill>
              <a:latin typeface="Fira Sans Condensed" panose="020F0502020204030204" pitchFamily="34" charset="0"/>
            </a:endParaRPr>
          </a:p>
          <a:p>
            <a:pPr algn="l">
              <a:spcBef>
                <a:spcPts val="750"/>
              </a:spcBef>
              <a:spcAft>
                <a:spcPts val="750"/>
              </a:spcAft>
            </a:pPr>
            <a:r>
              <a:rPr lang="cs-CZ" b="1" dirty="0">
                <a:solidFill>
                  <a:srgbClr val="333333"/>
                </a:solidFill>
                <a:latin typeface="Fira Sans Condensed" panose="020F0502020204030204" pitchFamily="34" charset="0"/>
              </a:rPr>
              <a:t>Věstník veřejných zakázek</a:t>
            </a:r>
            <a:r>
              <a:rPr lang="cs-CZ" b="0" i="0" u="none" strike="noStrike" dirty="0">
                <a:solidFill>
                  <a:srgbClr val="013158"/>
                </a:solidFill>
                <a:effectLst/>
                <a:latin typeface="Fira Sans Condensed" panose="020F0502020204030204" pitchFamily="34" charset="0"/>
              </a:rPr>
              <a:t>					</a:t>
            </a:r>
            <a:r>
              <a:rPr lang="cs-CZ" b="0" i="0" u="none" strike="noStrike" dirty="0">
                <a:solidFill>
                  <a:srgbClr val="013158"/>
                </a:solidFill>
                <a:effectLst/>
                <a:latin typeface="Fira Sans Condensed" panose="020F0502020204030204" pitchFamily="34" charset="0"/>
                <a:hlinkClick r:id="rId5"/>
              </a:rPr>
              <a:t>https://vvz.nipez.cz</a:t>
            </a:r>
            <a:endParaRPr lang="cs-CZ" b="0" i="0" u="none" strike="noStrike" dirty="0">
              <a:solidFill>
                <a:srgbClr val="013158"/>
              </a:solidFill>
              <a:effectLst/>
              <a:latin typeface="Fira Sans Condensed" panose="020F0502020204030204" pitchFamily="34" charset="0"/>
            </a:endParaRPr>
          </a:p>
          <a:p>
            <a:pPr algn="l">
              <a:spcBef>
                <a:spcPts val="750"/>
              </a:spcBef>
              <a:spcAft>
                <a:spcPts val="750"/>
              </a:spcAft>
            </a:pPr>
            <a:r>
              <a:rPr lang="cs-CZ" b="1" dirty="0">
                <a:solidFill>
                  <a:srgbClr val="333333"/>
                </a:solidFill>
                <a:latin typeface="Fira Sans Condensed" panose="020F0502020204030204" pitchFamily="34" charset="0"/>
              </a:rPr>
              <a:t>Národní elektronický nástroj (NEN)	</a:t>
            </a:r>
            <a:r>
              <a:rPr lang="cs-CZ" dirty="0">
                <a:solidFill>
                  <a:srgbClr val="013158"/>
                </a:solidFill>
                <a:latin typeface="Fira Sans Condensed" panose="020F0502020204030204" pitchFamily="34" charset="0"/>
              </a:rPr>
              <a:t>			</a:t>
            </a:r>
            <a:r>
              <a:rPr lang="cs-CZ" dirty="0">
                <a:solidFill>
                  <a:srgbClr val="013158"/>
                </a:solidFill>
                <a:latin typeface="Fira Sans Condensed" panose="020F0502020204030204" pitchFamily="34" charset="0"/>
                <a:hlinkClick r:id="rId6"/>
              </a:rPr>
              <a:t>https://nen.nipez.cz</a:t>
            </a:r>
            <a:endParaRPr lang="cs-CZ" dirty="0">
              <a:solidFill>
                <a:srgbClr val="013158"/>
              </a:solidFill>
              <a:latin typeface="Fira Sans Condensed" panose="020F0502020204030204" pitchFamily="34" charset="0"/>
            </a:endParaRPr>
          </a:p>
          <a:p>
            <a:pPr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endParaRPr lang="cs-CZ" b="0" i="0" u="none" strike="noStrike" dirty="0">
              <a:solidFill>
                <a:srgbClr val="003158"/>
              </a:solidFill>
              <a:effectLst/>
              <a:latin typeface="Fira Sans Condensed" panose="020F0502020204030204" pitchFamily="34" charset="0"/>
            </a:endParaRPr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D65FCF2C-958D-57D2-50FE-FC0CC32E6F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1700" y="5895056"/>
            <a:ext cx="1638300" cy="457200"/>
          </a:xfrm>
          <a:prstGeom prst="rect">
            <a:avLst/>
          </a:prstGeom>
        </p:spPr>
      </p:pic>
      <p:pic>
        <p:nvPicPr>
          <p:cNvPr id="11" name="Obrázek 10" descr="Obsah obrázku text, Písmo, Grafika, grafický design&#10;&#10;Obsah vygenerovaný umělou inteligencí může být nesprávný.">
            <a:extLst>
              <a:ext uri="{FF2B5EF4-FFF2-40B4-BE49-F238E27FC236}">
                <a16:creationId xmlns:a16="http://schemas.microsoft.com/office/drawing/2014/main" id="{985AB7A1-D2CF-AA94-668D-F590B1C1F5F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4" y="7370303"/>
            <a:ext cx="2159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715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4C49B-023D-A7CD-C1D8-ECDB21031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0FABF08-D260-90F2-4C81-3C9A65FC09F6}"/>
              </a:ext>
            </a:extLst>
          </p:cNvPr>
          <p:cNvGraphicFramePr/>
          <p:nvPr/>
        </p:nvGraphicFramePr>
        <p:xfrm>
          <a:off x="1212190" y="2198076"/>
          <a:ext cx="9743026" cy="6358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ázek" descr="Obrázek">
            <a:extLst>
              <a:ext uri="{FF2B5EF4-FFF2-40B4-BE49-F238E27FC236}">
                <a16:creationId xmlns:a16="http://schemas.microsoft.com/office/drawing/2014/main" id="{DAC57DFF-FD34-7876-B5DC-60C53D30BC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750" y="450850"/>
            <a:ext cx="4000500" cy="6223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0347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CE18DB-70D9-4B40-BC6A-B406D3D60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90CE18DB-70D9-4B40-BC6A-B406D3D60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23A9F0-4A76-4C13-A17F-2B3CDF9A6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B823A9F0-4A76-4C13-A17F-2B3CDF9A68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42054D-C0B4-4F07-88A7-514FD805D2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CD42054D-C0B4-4F07-88A7-514FD805D2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5FFE10-3E03-4C63-9E14-24B4AF0239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D75FFE10-3E03-4C63-9E14-24B4AF0239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4E3CB-6DC3-4515-AD76-54AD7502BF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4774E3CB-6DC3-4515-AD76-54AD7502BF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D92E7A-075E-4E46-8B1B-43F7EE311A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E8D92E7A-075E-4E46-8B1B-43F7EE311A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90139D-DD06-415C-BB7A-50ED032BAB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9" dur="1000"/>
                                        <p:tgtEl>
                                          <p:spTgt spid="2">
                                            <p:graphicEl>
                                              <a:dgm id="{C190139D-DD06-415C-BB7A-50ED032BAB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8513AF-80F5-4792-A061-2478BE877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2" dur="1000"/>
                                        <p:tgtEl>
                                          <p:spTgt spid="2">
                                            <p:graphicEl>
                                              <a:dgm id="{3A8513AF-80F5-4792-A061-2478BE8771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B635EF-1961-447F-8155-4B83692B5D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5" dur="1000"/>
                                        <p:tgtEl>
                                          <p:spTgt spid="2">
                                            <p:graphicEl>
                                              <a:dgm id="{BEB635EF-1961-447F-8155-4B83692B5D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03BAD1C-6AE7-400E-84F4-AFAC0BFE04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0" dur="1000"/>
                                        <p:tgtEl>
                                          <p:spTgt spid="2">
                                            <p:graphicEl>
                                              <a:dgm id="{103BAD1C-6AE7-400E-84F4-AFAC0BFE04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9B23A8-5428-4220-8A5D-2339F8C9C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A29B23A8-5428-4220-8A5D-2339F8C9C3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32FC22-E344-4ABE-8915-DE49374EB5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6" dur="1000"/>
                                        <p:tgtEl>
                                          <p:spTgt spid="2">
                                            <p:graphicEl>
                                              <a:dgm id="{8532FC22-E344-4ABE-8915-DE49374EB5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81A454-EE61-E342-A551-66D0ED5BB1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1" dur="1000"/>
                                        <p:tgtEl>
                                          <p:spTgt spid="2">
                                            <p:graphicEl>
                                              <a:dgm id="{4681A454-EE61-E342-A551-66D0ED5BB1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1188A7-3248-F74F-8797-C44E4F7D89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4" dur="1000"/>
                                        <p:tgtEl>
                                          <p:spTgt spid="2">
                                            <p:graphicEl>
                                              <a:dgm id="{AD1188A7-3248-F74F-8797-C44E4F7D89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71C21C-DC8B-6E46-AF64-2997A46A0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7" dur="1000"/>
                                        <p:tgtEl>
                                          <p:spTgt spid="2">
                                            <p:graphicEl>
                                              <a:dgm id="{5071C21C-DC8B-6E46-AF64-2997A46A0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366572-B0C5-4BD5-98F3-490A250808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2" dur="1000"/>
                                        <p:tgtEl>
                                          <p:spTgt spid="2">
                                            <p:graphicEl>
                                              <a:dgm id="{C0366572-B0C5-4BD5-98F3-490A250808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C644DD-5CCE-4FFE-BEB8-BA8218AFB9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5" dur="1000"/>
                                        <p:tgtEl>
                                          <p:spTgt spid="2">
                                            <p:graphicEl>
                                              <a:dgm id="{C7C644DD-5CCE-4FFE-BEB8-BA8218AFB9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682B14-FD58-40E3-B0F1-1E199EA345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E8682B14-FD58-40E3-B0F1-1E199EA345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004800" cy="975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7804" y="1881045"/>
            <a:ext cx="2393387" cy="239338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21337" y="3850247"/>
            <a:ext cx="1026554" cy="102655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7554" y="3702390"/>
            <a:ext cx="313274" cy="3132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56923" y="0"/>
            <a:ext cx="6847878" cy="4876800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04652" y="6793784"/>
            <a:ext cx="0" cy="1853184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ek" descr="Obrázek">
            <a:extLst>
              <a:ext uri="{FF2B5EF4-FFF2-40B4-BE49-F238E27FC236}">
                <a16:creationId xmlns:a16="http://schemas.microsoft.com/office/drawing/2014/main" id="{7D618B9E-9F01-3D45-8E07-948A3E5FF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450850"/>
            <a:ext cx="4000500" cy="6223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6FA5C650-3BE5-A144-8491-481647D2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4908060"/>
              </p:ext>
            </p:extLst>
          </p:nvPr>
        </p:nvGraphicFramePr>
        <p:xfrm>
          <a:off x="539751" y="6191411"/>
          <a:ext cx="12173922" cy="311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Obrázek 1" descr="Obsah obrázku kapalina, tekutina, voda, kapka&#10;&#10;Popis byl vytvořen automaticky">
            <a:extLst>
              <a:ext uri="{FF2B5EF4-FFF2-40B4-BE49-F238E27FC236}">
                <a16:creationId xmlns:a16="http://schemas.microsoft.com/office/drawing/2014/main" id="{DB92BA9D-89B4-9F62-08D8-C64A00DD0B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400" y="0"/>
            <a:ext cx="7772400" cy="581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26296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22522</TotalTime>
  <Words>1209</Words>
  <Application>Microsoft Office PowerPoint</Application>
  <PresentationFormat>Vlastní</PresentationFormat>
  <Paragraphs>109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Fira Sans Condensed</vt:lpstr>
      <vt:lpstr>Helvetica Neue</vt:lpstr>
      <vt:lpstr>Open sans</vt:lpstr>
      <vt:lpstr>Symbol</vt:lpstr>
      <vt:lpstr>Times New Roman</vt:lpstr>
      <vt:lpstr>Wingdings</vt:lpstr>
      <vt:lpstr>Motiv Office</vt:lpstr>
      <vt:lpstr>Podmínky dotací pro výstavbu a obnovu vodohospodářské infrastruktury Výběr dodavatele</vt:lpstr>
      <vt:lpstr>Prezentace aplikace PowerPoint</vt:lpstr>
      <vt:lpstr>Podpora výstavby a technického zhodnocení infrastruktury vodovodů a kanalizací III - programy 129 412 a 129 413</vt:lpstr>
      <vt:lpstr>AKTUÁLNÍ VÝZVY Podpora odkupu a scelování infrastruktury VaK- program 129 420 Smart Metering - program 129 403</vt:lpstr>
      <vt:lpstr>„Operační program Životní prostředí 2021–2027“  Vodovody, kanalizace, ČOV, …</vt:lpstr>
      <vt:lpstr>„Národní program Životní prostředí“  Domovní čistírny odpadních vod (výzva č. 6/2025) </vt:lpstr>
      <vt:lpstr>Dotační program JČ kraje Podpora výstavby a obnovy vodohospodářské infrastruktury</vt:lpstr>
      <vt:lpstr>Prezentace aplikace PowerPoint</vt:lpstr>
      <vt:lpstr>Prezentace aplikace PowerPoint</vt:lpstr>
      <vt:lpstr>Prezentace aplikace PowerPoint</vt:lpstr>
    </vt:vector>
  </TitlesOfParts>
  <Manager/>
  <Company>Česká vodohospodářská s.r.o.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Možnosti financování výstavby a obnovy vodohospodářské infrastruktury</dc:title>
  <dc:subject/>
  <dc:creator>Ing. Kamil Rucký</dc:creator>
  <cp:keywords/>
  <dc:description/>
  <cp:lastModifiedBy>DELL</cp:lastModifiedBy>
  <cp:revision>171</cp:revision>
  <dcterms:created xsi:type="dcterms:W3CDTF">2019-10-20T20:28:37Z</dcterms:created>
  <dcterms:modified xsi:type="dcterms:W3CDTF">2025-05-15T11:37:23Z</dcterms:modified>
  <cp:category/>
</cp:coreProperties>
</file>